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84" r:id="rId5"/>
    <p:sldId id="295" r:id="rId6"/>
    <p:sldId id="256" r:id="rId7"/>
    <p:sldId id="257" r:id="rId8"/>
    <p:sldId id="301" r:id="rId9"/>
    <p:sldId id="294" r:id="rId10"/>
    <p:sldId id="298" r:id="rId11"/>
    <p:sldId id="304" r:id="rId12"/>
    <p:sldId id="303" r:id="rId13"/>
    <p:sldId id="300" r:id="rId14"/>
    <p:sldId id="293" r:id="rId15"/>
    <p:sldId id="290" r:id="rId16"/>
    <p:sldId id="296" r:id="rId17"/>
    <p:sldId id="287" r:id="rId18"/>
    <p:sldId id="297" r:id="rId19"/>
    <p:sldId id="299" r:id="rId20"/>
    <p:sldId id="285" r:id="rId21"/>
    <p:sldId id="265"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754B32-62B1-9151-F0DC-3CC7794B36CE}" name="Kim O'Hoy" initials="KO" userId="S::kim.ohoy@melbournewater.com.au::2d9e7e7f-9607-46fb-b068-b4b862ee0f59" providerId="AD"/>
  <p188:author id="{4FDBB540-7DCA-8EBA-C584-079AEC48C1DE}" name="Marita Tripp" initials="MT" userId="S::marita.tripp@melbournewater.com.au::221e2f9e-eb0f-4055-a70c-95b81458cea0" providerId="AD"/>
  <p188:author id="{1E572583-0951-DAC6-3A4C-DBAE86D30716}" name="Toby Parford-Plant" initials="TP" userId="S::toby.parford-plant@melbournewater.com.au::445d2ffe-3c76-4669-9bfa-f39de8ac29a3" providerId="AD"/>
  <p188:author id="{478CB88E-4CE6-BC38-2C3B-EDE6D00F4410}" name="Kathryn Hocking" initials="KH" userId="S::Kathryn.Hocking@melbournewater.com.au::2fbb0aa5-390e-4697-806f-f6797f9f54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D8489-EB3D-68CC-245B-7D4DF682C3E3}" v="14" dt="2025-01-30T00:53:46.693"/>
  </p1510:revLst>
</p1510:revInfo>
</file>

<file path=ppt/tableStyles.xml><?xml version="1.0" encoding="utf-8"?>
<a:tblStyleLst xmlns:a="http://schemas.openxmlformats.org/drawingml/2006/main" def="{0817EA92-75D0-4044-A80A-286907CE0DDB}">
  <a:tblStyle styleId="{0817EA92-75D0-4044-A80A-286907CE0DDB}" styleName="SVA default table">
    <a:wholeTbl>
      <a:tcTxStyle>
        <a:fontRef idx="minor">
          <a:prstClr val="black"/>
        </a:fontRef>
        <a:schemeClr val="dk2"/>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rgbClr val="FFFFFF"/>
          </a:solidFill>
        </a:fill>
      </a:tcStyle>
    </a:wholeTbl>
    <a:band1H>
      <a:tcStyle>
        <a:tcBdr/>
        <a:fill>
          <a:solidFill>
            <a:srgbClr val="FFFFFF"/>
          </a:solidFill>
        </a:fill>
      </a:tcStyle>
    </a:band1H>
    <a:band2H>
      <a:tcStyle>
        <a:tcBdr/>
        <a:fill>
          <a:solidFill>
            <a:srgbClr val="FFFFFF"/>
          </a:solidFill>
        </a:fill>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b="on">
        <a:fontRef idx="minor">
          <a:prstClr val="black"/>
        </a:fontRef>
        <a:schemeClr val="dk2"/>
      </a:tcTxStyle>
      <a:tcStyle>
        <a:tcBdr/>
        <a:fill>
          <a:solidFill>
            <a:srgbClr val="FFFFFF"/>
          </a:solidFill>
        </a:fill>
      </a:tcStyle>
    </a:firstCol>
    <a:lastRow>
      <a:tcTxStyle b="on">
        <a:fontRef idx="minor">
          <a:prstClr val="black"/>
        </a:fontRef>
        <a:schemeClr val="dk1"/>
      </a:tcTxStyle>
      <a:tcStyle>
        <a:tcBdr>
          <a:top>
            <a:ln w="0" cmpd="sng">
              <a:solidFill>
                <a:schemeClr val="dk1"/>
              </a:solidFill>
            </a:ln>
          </a:top>
        </a:tcBdr>
        <a:fill>
          <a:solidFill>
            <a:srgbClr val="FFFFFF"/>
          </a:solidFill>
        </a:fill>
      </a:tcStyle>
    </a:lastRow>
    <a:firstRow>
      <a:tcTxStyle b="on">
        <a:fontRef idx="minor">
          <a:prstClr val="black"/>
        </a:fontRef>
        <a:schemeClr val="lt1"/>
      </a:tcTxStyle>
      <a:tcStyle>
        <a:tcBdr>
          <a:bottom>
            <a:ln w="12700" cmpd="sng">
              <a:solidFill>
                <a:schemeClr val="dk1"/>
              </a:solidFill>
            </a:ln>
          </a:bottom>
        </a:tcBdr>
        <a:fill>
          <a:solidFill>
            <a:srgbClr val="809D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5770" autoAdjust="0"/>
  </p:normalViewPr>
  <p:slideViewPr>
    <p:cSldViewPr snapToGrid="0">
      <p:cViewPr varScale="1">
        <p:scale>
          <a:sx n="84" d="100"/>
          <a:sy n="84" d="100"/>
        </p:scale>
        <p:origin x="1800" y="96"/>
      </p:cViewPr>
      <p:guideLst/>
    </p:cSldViewPr>
  </p:slideViewPr>
  <p:notesTextViewPr>
    <p:cViewPr>
      <p:scale>
        <a:sx n="1" d="1"/>
        <a:sy n="1" d="1"/>
      </p:scale>
      <p:origin x="0" y="-31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ta Tripp" userId="S::marita.tripp@melbournewater.com.au::221e2f9e-eb0f-4055-a70c-95b81458cea0" providerId="AD" clId="Web-{117D8489-EB3D-68CC-245B-7D4DF682C3E3}"/>
    <pc:docChg chg="addSld delSld modSld">
      <pc:chgData name="Marita Tripp" userId="S::marita.tripp@melbournewater.com.au::221e2f9e-eb0f-4055-a70c-95b81458cea0" providerId="AD" clId="Web-{117D8489-EB3D-68CC-245B-7D4DF682C3E3}" dt="2025-01-30T00:53:46.693" v="13" actId="1076"/>
      <pc:docMkLst>
        <pc:docMk/>
      </pc:docMkLst>
      <pc:sldChg chg="addSp delSp modSp mod modClrScheme chgLayout">
        <pc:chgData name="Marita Tripp" userId="S::marita.tripp@melbournewater.com.au::221e2f9e-eb0f-4055-a70c-95b81458cea0" providerId="AD" clId="Web-{117D8489-EB3D-68CC-245B-7D4DF682C3E3}" dt="2025-01-30T00:53:46.693" v="13" actId="1076"/>
        <pc:sldMkLst>
          <pc:docMk/>
          <pc:sldMk cId="1781481656" sldId="298"/>
        </pc:sldMkLst>
        <pc:spChg chg="add mod ord">
          <ac:chgData name="Marita Tripp" userId="S::marita.tripp@melbournewater.com.au::221e2f9e-eb0f-4055-a70c-95b81458cea0" providerId="AD" clId="Web-{117D8489-EB3D-68CC-245B-7D4DF682C3E3}" dt="2025-01-30T00:53:00.972" v="9" actId="20577"/>
          <ac:spMkLst>
            <pc:docMk/>
            <pc:sldMk cId="1781481656" sldId="298"/>
            <ac:spMk id="2" creationId="{D9607570-1AA2-44ED-98D3-0817860DCA0F}"/>
          </ac:spMkLst>
        </pc:spChg>
        <pc:spChg chg="mod ord">
          <ac:chgData name="Marita Tripp" userId="S::marita.tripp@melbournewater.com.au::221e2f9e-eb0f-4055-a70c-95b81458cea0" providerId="AD" clId="Web-{117D8489-EB3D-68CC-245B-7D4DF682C3E3}" dt="2025-01-30T00:52:35.143" v="3"/>
          <ac:spMkLst>
            <pc:docMk/>
            <pc:sldMk cId="1781481656" sldId="298"/>
            <ac:spMk id="3" creationId="{B217C3AC-7D5D-C79C-A3F7-1559A2FC072E}"/>
          </ac:spMkLst>
        </pc:spChg>
        <pc:spChg chg="add del mod ord">
          <ac:chgData name="Marita Tripp" userId="S::marita.tripp@melbournewater.com.au::221e2f9e-eb0f-4055-a70c-95b81458cea0" providerId="AD" clId="Web-{117D8489-EB3D-68CC-245B-7D4DF682C3E3}" dt="2025-01-30T00:53:38.708" v="11"/>
          <ac:spMkLst>
            <pc:docMk/>
            <pc:sldMk cId="1781481656" sldId="298"/>
            <ac:spMk id="5" creationId="{119F38E1-DC5E-445A-4DBC-DC09F2DF553E}"/>
          </ac:spMkLst>
        </pc:spChg>
        <pc:picChg chg="mod">
          <ac:chgData name="Marita Tripp" userId="S::marita.tripp@melbournewater.com.au::221e2f9e-eb0f-4055-a70c-95b81458cea0" providerId="AD" clId="Web-{117D8489-EB3D-68CC-245B-7D4DF682C3E3}" dt="2025-01-30T00:53:46.693" v="13" actId="1076"/>
          <ac:picMkLst>
            <pc:docMk/>
            <pc:sldMk cId="1781481656" sldId="298"/>
            <ac:picMk id="4" creationId="{2DA40F95-9766-6B12-2C90-9E7ED8A35396}"/>
          </ac:picMkLst>
        </pc:picChg>
      </pc:sldChg>
      <pc:sldChg chg="addSp modSp new del mod modClrScheme chgLayout">
        <pc:chgData name="Marita Tripp" userId="S::marita.tripp@melbournewater.com.au::221e2f9e-eb0f-4055-a70c-95b81458cea0" providerId="AD" clId="Web-{117D8489-EB3D-68CC-245B-7D4DF682C3E3}" dt="2025-01-30T00:52:20.205" v="2"/>
        <pc:sldMkLst>
          <pc:docMk/>
          <pc:sldMk cId="3621216321" sldId="302"/>
        </pc:sldMkLst>
        <pc:spChg chg="mod ord">
          <ac:chgData name="Marita Tripp" userId="S::marita.tripp@melbournewater.com.au::221e2f9e-eb0f-4055-a70c-95b81458cea0" providerId="AD" clId="Web-{117D8489-EB3D-68CC-245B-7D4DF682C3E3}" dt="2025-01-30T00:51:54.392" v="1"/>
          <ac:spMkLst>
            <pc:docMk/>
            <pc:sldMk cId="3621216321" sldId="302"/>
            <ac:spMk id="2" creationId="{17CC8350-4C01-B5B7-0809-E24EC20C5D2E}"/>
          </ac:spMkLst>
        </pc:spChg>
        <pc:spChg chg="add mod ord">
          <ac:chgData name="Marita Tripp" userId="S::marita.tripp@melbournewater.com.au::221e2f9e-eb0f-4055-a70c-95b81458cea0" providerId="AD" clId="Web-{117D8489-EB3D-68CC-245B-7D4DF682C3E3}" dt="2025-01-30T00:51:54.392" v="1"/>
          <ac:spMkLst>
            <pc:docMk/>
            <pc:sldMk cId="3621216321" sldId="302"/>
            <ac:spMk id="3" creationId="{3BF7863D-ABC2-8551-87A6-B80A5B359C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D3341-7B95-4A6B-90E1-134F954A481B}" type="datetimeFigureOut">
              <a:rPr lang="en-AU" smtClean="0"/>
              <a:t>14/02/2025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637F7-FC4D-4CBC-AB75-3578EC53B962}" type="slidenum">
              <a:rPr lang="en-AU" smtClean="0"/>
              <a:t>‹#›</a:t>
            </a:fld>
            <a:endParaRPr lang="en-AU"/>
          </a:p>
        </p:txBody>
      </p:sp>
    </p:spTree>
    <p:extLst>
      <p:ext uri="{BB962C8B-B14F-4D97-AF65-F5344CB8AC3E}">
        <p14:creationId xmlns:p14="http://schemas.microsoft.com/office/powerpoint/2010/main" val="227371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meo.com/101739118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melbournewater.com.au/water-and-environment/water-management/water-quality/water-catchment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lbournewater.com.au/water-and-environment/water-management/water-storage-level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vimeo.com/manage/videos/1027091227"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a:t>
            </a:fld>
            <a:endParaRPr lang="en-AU"/>
          </a:p>
        </p:txBody>
      </p:sp>
    </p:spTree>
    <p:extLst>
      <p:ext uri="{BB962C8B-B14F-4D97-AF65-F5344CB8AC3E}">
        <p14:creationId xmlns:p14="http://schemas.microsoft.com/office/powerpoint/2010/main" val="309722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endParaRPr lang="en-US" dirty="0"/>
          </a:p>
          <a:p>
            <a:endParaRPr lang="en-AU" dirty="0"/>
          </a:p>
          <a:p>
            <a:r>
              <a:rPr lang="en-AU" dirty="0"/>
              <a:t>To explore the theme of using water sustainably, students first need to know where the water from their tap comes from.  Some students might know that water is stored in reservoirs, but they need to know about catchments, and the importance of catchments to Melbourne’s ‘drinking’ water supply. </a:t>
            </a:r>
          </a:p>
          <a:p>
            <a:endParaRPr lang="en-AU" dirty="0"/>
          </a:p>
          <a:p>
            <a:r>
              <a:rPr lang="en-AU" dirty="0"/>
              <a:t>Explain to students that his images </a:t>
            </a:r>
            <a:r>
              <a:rPr lang="en-AU" baseline="0" dirty="0"/>
              <a:t>shows the Upper Yarra Reservoir</a:t>
            </a:r>
            <a:r>
              <a:rPr lang="en-AU" dirty="0"/>
              <a:t> and the land surrounding the reservoir forms part of Melbourne's water supply catchments. This is where the majority of Melbourne’s drinking water comes from and these areas are protected, meaning that there is limited public access. </a:t>
            </a:r>
          </a:p>
          <a:p>
            <a:endParaRPr lang="en-AU" baseline="0" dirty="0"/>
          </a:p>
          <a:p>
            <a:r>
              <a:rPr lang="en-AU" baseline="0" dirty="0"/>
              <a:t>Point </a:t>
            </a:r>
            <a:r>
              <a:rPr lang="en-AU" dirty="0"/>
              <a:t>and note </a:t>
            </a:r>
            <a:r>
              <a:rPr lang="en-AU" baseline="0" dirty="0"/>
              <a:t>the following </a:t>
            </a:r>
          </a:p>
          <a:p>
            <a:pPr marL="171450" indent="-171450">
              <a:buFont typeface="Arial" panose="020B0604020202020204" pitchFamily="34" charset="0"/>
              <a:buChar char="•"/>
            </a:pPr>
            <a:r>
              <a:rPr lang="en-AU" baseline="0" dirty="0"/>
              <a:t>The dam wall at the bottom of the image and the reservoir of water behind the dam wall</a:t>
            </a:r>
          </a:p>
          <a:p>
            <a:pPr marL="171450" indent="-171450">
              <a:buFont typeface="Arial" panose="020B0604020202020204" pitchFamily="34" charset="0"/>
              <a:buChar char="•"/>
            </a:pPr>
            <a:r>
              <a:rPr lang="en-AU" baseline="0" dirty="0"/>
              <a:t>Note the Yarra River that continues after the dam wall, and also point the river at the top of the reservoir</a:t>
            </a:r>
          </a:p>
          <a:p>
            <a:pPr marL="171450" indent="-171450">
              <a:buFont typeface="Arial" panose="020B0604020202020204" pitchFamily="34" charset="0"/>
              <a:buChar char="•"/>
            </a:pPr>
            <a:r>
              <a:rPr lang="en-AU" baseline="0" dirty="0"/>
              <a:t>Rain that falls in this area is part of the Yarra Catchment. Rain falls to the ground, moves over the land and is absorbed into rivers and creeks. </a:t>
            </a:r>
          </a:p>
          <a:p>
            <a:pPr marL="171450" indent="-171450">
              <a:buFont typeface="Arial" panose="020B0604020202020204" pitchFamily="34" charset="0"/>
              <a:buChar char="•"/>
            </a:pPr>
            <a:r>
              <a:rPr lang="en-AU" baseline="0" dirty="0"/>
              <a:t>Rain will also seep into the ground as groundwater. Some of this water then will seep into the rivers and creeks</a:t>
            </a:r>
            <a:endParaRPr lang="en-AU" dirty="0"/>
          </a:p>
          <a:p>
            <a:pPr marL="171450" indent="-171450">
              <a:buFont typeface="Arial" panose="020B0604020202020204" pitchFamily="34" charset="0"/>
              <a:buChar char="•"/>
            </a:pPr>
            <a:r>
              <a:rPr lang="en-AU" dirty="0"/>
              <a:t>This area is a closed catchment, meaning it is protected and there no or limited public access.</a:t>
            </a:r>
          </a:p>
          <a:p>
            <a:pPr marL="171450" indent="-171450">
              <a:buFont typeface="Arial" panose="020B0604020202020204" pitchFamily="34" charset="0"/>
              <a:buChar char="•"/>
            </a:pPr>
            <a:endParaRPr lang="en-AU" dirty="0"/>
          </a:p>
          <a:p>
            <a:r>
              <a:rPr lang="en-AU" dirty="0"/>
              <a:t>For more information </a:t>
            </a:r>
          </a:p>
          <a:p>
            <a:pPr marL="171450" indent="-171450">
              <a:buFont typeface="Arial"/>
              <a:buChar char="•"/>
            </a:pPr>
            <a:r>
              <a:rPr lang="en-AU" dirty="0"/>
              <a:t>this video outlines the importance of protected catchments </a:t>
            </a:r>
            <a:r>
              <a:rPr lang="en-AU" b="1" dirty="0"/>
              <a:t> </a:t>
            </a:r>
            <a:r>
              <a:rPr lang="en-AU" dirty="0">
                <a:hlinkClick r:id="rId3"/>
              </a:rPr>
              <a:t>Why Melbourne’s drinking water is so good on Vimeo</a:t>
            </a:r>
            <a:r>
              <a:rPr lang="en-AU" dirty="0"/>
              <a:t> (see first 45 seconds)</a:t>
            </a:r>
          </a:p>
          <a:p>
            <a:pPr marL="171450" indent="-171450">
              <a:buFont typeface="Arial"/>
              <a:buChar char="•"/>
            </a:pPr>
            <a:r>
              <a:rPr lang="en-AU" dirty="0">
                <a:hlinkClick r:id="rId4"/>
              </a:rPr>
              <a:t>Water catchments | Melbourne Water</a:t>
            </a:r>
            <a:endParaRPr lang="en-AU" dirty="0"/>
          </a:p>
        </p:txBody>
      </p:sp>
      <p:sp>
        <p:nvSpPr>
          <p:cNvPr id="4" name="Slide Number Placeholder 3"/>
          <p:cNvSpPr>
            <a:spLocks noGrp="1"/>
          </p:cNvSpPr>
          <p:nvPr>
            <p:ph type="sldNum" sz="quarter" idx="10"/>
          </p:nvPr>
        </p:nvSpPr>
        <p:spPr/>
        <p:txBody>
          <a:bodyPr/>
          <a:lstStyle/>
          <a:p>
            <a:fld id="{517637F7-FC4D-4CBC-AB75-3578EC53B962}" type="slidenum">
              <a:rPr lang="en-AU" smtClean="0"/>
              <a:t>11</a:t>
            </a:fld>
            <a:endParaRPr lang="en-AU"/>
          </a:p>
        </p:txBody>
      </p:sp>
    </p:spTree>
    <p:extLst>
      <p:ext uri="{BB962C8B-B14F-4D97-AF65-F5344CB8AC3E}">
        <p14:creationId xmlns:p14="http://schemas.microsoft.com/office/powerpoint/2010/main" val="95564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a:defRPr/>
            </a:pPr>
            <a:r>
              <a:rPr lang="en-AU" dirty="0"/>
              <a:t>The previous slide showed the Upper Yarra Reservoir, you can point to the location of this map which outlines Melbourne's water supply system. For details about current water storages at each reservoir see </a:t>
            </a:r>
            <a:r>
              <a:rPr lang="en-AU" dirty="0">
                <a:hlinkClick r:id="rId3"/>
              </a:rPr>
              <a:t>Water storage levels | Melbourne Water</a:t>
            </a:r>
            <a:endParaRPr lang="en-AU" dirty="0"/>
          </a:p>
          <a:p>
            <a:pPr>
              <a:defRPr/>
            </a:pPr>
            <a:endParaRPr lang="en-AU" dirty="0"/>
          </a:p>
          <a:p>
            <a:pPr>
              <a:defRPr/>
            </a:pPr>
            <a:r>
              <a:rPr lang="en-AU" dirty="0"/>
              <a:t>Explain to students the location of water supply catchments which are all to the east of Melbourne. Note the location of the reservoirs and the main network of pipes transporting water all over Melbourne. </a:t>
            </a:r>
          </a:p>
          <a:p>
            <a:pPr>
              <a:defRPr/>
            </a:pPr>
            <a:endParaRPr lang="en-AU" dirty="0"/>
          </a:p>
          <a:p>
            <a:pPr>
              <a:defRPr/>
            </a:pPr>
            <a:r>
              <a:rPr lang="en-AU" dirty="0"/>
              <a:t>You could show students this video which explains how Melbourne Water transfers water between reservoirs </a:t>
            </a:r>
            <a:r>
              <a:rPr lang="en-AU" dirty="0">
                <a:hlinkClick r:id="rId4"/>
              </a:rPr>
              <a:t>Transferring water between our water storage reservoirs</a:t>
            </a:r>
            <a:endParaRPr lang="en-AU" dirty="0"/>
          </a:p>
        </p:txBody>
      </p:sp>
      <p:sp>
        <p:nvSpPr>
          <p:cNvPr id="4" name="Slide Number Placeholder 3"/>
          <p:cNvSpPr>
            <a:spLocks noGrp="1"/>
          </p:cNvSpPr>
          <p:nvPr>
            <p:ph type="sldNum" sz="quarter" idx="10"/>
          </p:nvPr>
        </p:nvSpPr>
        <p:spPr/>
        <p:txBody>
          <a:bodyPr/>
          <a:lstStyle/>
          <a:p>
            <a:fld id="{517637F7-FC4D-4CBC-AB75-3578EC53B962}" type="slidenum">
              <a:rPr lang="en-AU" smtClean="0"/>
              <a:t>12</a:t>
            </a:fld>
            <a:endParaRPr lang="en-AU"/>
          </a:p>
        </p:txBody>
      </p:sp>
    </p:spTree>
    <p:extLst>
      <p:ext uri="{BB962C8B-B14F-4D97-AF65-F5344CB8AC3E}">
        <p14:creationId xmlns:p14="http://schemas.microsoft.com/office/powerpoint/2010/main" val="654959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p>
          <a:p>
            <a:endParaRPr lang="en-US" b="1" dirty="0"/>
          </a:p>
          <a:p>
            <a:r>
              <a:rPr lang="en-AU" dirty="0"/>
              <a:t>To explore the theme of using water sustainably, students need to know what happens to their wastewater and where it goes. Watch the video for a brief explanation.</a:t>
            </a:r>
            <a:endParaRPr lang="en-US" dirty="0"/>
          </a:p>
          <a:p>
            <a:endParaRPr lang="en-AU" dirty="0"/>
          </a:p>
          <a:p>
            <a:r>
              <a:rPr lang="en-AU" dirty="0"/>
              <a:t>Remind your students of the importance of sanitation and a sewerage network. You could discuss why Melbourne was once known as '</a:t>
            </a:r>
            <a:r>
              <a:rPr lang="en-AU" dirty="0" err="1"/>
              <a:t>Smellbourne</a:t>
            </a:r>
            <a:r>
              <a:rPr lang="en-AU" dirty="0"/>
              <a:t>' and the health impacts (cholera and typhoid) of untreated sewage. </a:t>
            </a:r>
            <a:r>
              <a:rPr lang="en-AU" b="0" i="0" dirty="0">
                <a:solidFill>
                  <a:srgbClr val="567900"/>
                </a:solidFill>
                <a:effectLst/>
                <a:latin typeface="montserratlight"/>
              </a:rPr>
              <a:t>Hundreds of people died from a savage typhoid outbreak in the 1880s due to the incorrect disposal of animal and human waste.</a:t>
            </a:r>
          </a:p>
          <a:p>
            <a:endParaRPr lang="en-AU" dirty="0"/>
          </a:p>
          <a:p>
            <a:r>
              <a:rPr lang="en-AU" dirty="0"/>
              <a:t>Get students to write down notes about what happens to their sewage and how it is reused. Ensure they write down the following information, which will help them respond to the theme of using water sustainably.</a:t>
            </a:r>
          </a:p>
          <a:p>
            <a:pPr marL="171450" indent="-171450">
              <a:buFont typeface="Arial" panose="020B0604020202020204" pitchFamily="34" charset="0"/>
              <a:buChar char="•"/>
            </a:pPr>
            <a:r>
              <a:rPr lang="en-AU" dirty="0"/>
              <a:t>Recycled water – firefighting, watering gardens, toilets</a:t>
            </a:r>
          </a:p>
          <a:p>
            <a:pPr marL="171450" indent="-171450">
              <a:buFont typeface="Arial" panose="020B0604020202020204" pitchFamily="34" charset="0"/>
              <a:buChar char="•"/>
            </a:pPr>
            <a:r>
              <a:rPr lang="en-AU" dirty="0"/>
              <a:t>Biogas – powering the site, sending back to the grid</a:t>
            </a:r>
          </a:p>
          <a:p>
            <a:pPr marL="171450" indent="-171450">
              <a:buFont typeface="Arial" panose="020B0604020202020204" pitchFamily="34" charset="0"/>
              <a:buChar char="•"/>
            </a:pPr>
            <a:r>
              <a:rPr lang="en-AU" dirty="0"/>
              <a:t>Biosolids* is a product of treating sewage not mentioned in the video, which will be discussed on the visit to the WTP. For more information go to the Melbourne Water website and search for ‘Where your sewage goes’.</a:t>
            </a:r>
          </a:p>
          <a:p>
            <a:endParaRPr lang="en-AU" dirty="0"/>
          </a:p>
          <a:p>
            <a:r>
              <a:rPr lang="en-AU" dirty="0"/>
              <a:t>See </a:t>
            </a:r>
            <a:r>
              <a:rPr lang="en-US" b="1" dirty="0"/>
              <a:t>GIS map lesson* </a:t>
            </a:r>
            <a:r>
              <a:rPr lang="en-US" dirty="0"/>
              <a:t>(optional)</a:t>
            </a:r>
            <a:endParaRPr lang="en-AU" dirty="0"/>
          </a:p>
          <a:p>
            <a:pPr marL="171450" lvl="2" indent="-171450">
              <a:lnSpc>
                <a:spcPts val="1200"/>
              </a:lnSpc>
              <a:spcAft>
                <a:spcPts val="200"/>
              </a:spcAft>
              <a:buFont typeface="Arial,Sans-Serif"/>
              <a:buChar char="•"/>
            </a:pPr>
            <a:r>
              <a:rPr lang="en-US" dirty="0"/>
              <a:t>Navigate a GIS map of Melbourne and learn about the sewerage and water supply network </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13</a:t>
            </a:fld>
            <a:endParaRPr lang="en-AU"/>
          </a:p>
        </p:txBody>
      </p:sp>
    </p:spTree>
    <p:extLst>
      <p:ext uri="{BB962C8B-B14F-4D97-AF65-F5344CB8AC3E}">
        <p14:creationId xmlns:p14="http://schemas.microsoft.com/office/powerpoint/2010/main" val="58435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image shows Cardinia Reservoir, which is Melbourne’s second-largest reservoir.</a:t>
            </a:r>
            <a:endParaRPr lang="en-US" dirty="0"/>
          </a:p>
          <a:p>
            <a:endParaRPr lang="en-AU" dirty="0"/>
          </a:p>
          <a:p>
            <a:r>
              <a:rPr lang="en-AU" dirty="0"/>
              <a:t>Water scarcity can lead to water stress, which is the negative effects a lack of water has on the environment, the economy and society. </a:t>
            </a:r>
          </a:p>
          <a:p>
            <a:endParaRPr lang="en-AU" dirty="0"/>
          </a:p>
          <a:p>
            <a:r>
              <a:rPr lang="en-AU" dirty="0"/>
              <a:t>Ask students to note these definitions. </a:t>
            </a:r>
          </a:p>
          <a:p>
            <a:endParaRPr lang="en-AU" dirty="0"/>
          </a:p>
          <a:p>
            <a:r>
              <a:rPr lang="en-AU" dirty="0"/>
              <a:t>This section focus on the supply of water; you could also get students to consider wider impacts of water scarcity.</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14</a:t>
            </a:fld>
            <a:endParaRPr lang="en-AU"/>
          </a:p>
        </p:txBody>
      </p:sp>
    </p:spTree>
    <p:extLst>
      <p:ext uri="{BB962C8B-B14F-4D97-AF65-F5344CB8AC3E}">
        <p14:creationId xmlns:p14="http://schemas.microsoft.com/office/powerpoint/2010/main" val="113736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AU" dirty="0"/>
              <a:t>Watch the video and get students to write notes about</a:t>
            </a:r>
          </a:p>
          <a:p>
            <a:pPr marL="171450" indent="-171450">
              <a:buFont typeface="Arial" panose="020B0604020202020204" pitchFamily="34" charset="0"/>
              <a:buChar char="•"/>
            </a:pPr>
            <a:r>
              <a:rPr lang="en-AU" dirty="0"/>
              <a:t>The Millennium Drought and its impact on Melbourne’s water supply, where water supplies decreased by 20% in a single year</a:t>
            </a:r>
          </a:p>
          <a:p>
            <a:pPr marL="171450" indent="-171450">
              <a:buFont typeface="Arial" panose="020B0604020202020204" pitchFamily="34" charset="0"/>
              <a:buChar char="•"/>
            </a:pPr>
            <a:r>
              <a:rPr lang="en-AU" dirty="0"/>
              <a:t>A buffer in our water system to protect against the next drought and in case of bushfires</a:t>
            </a:r>
          </a:p>
          <a:p>
            <a:pPr marL="171450" indent="-171450">
              <a:buFont typeface="Arial" panose="020B0604020202020204" pitchFamily="34" charset="0"/>
              <a:buChar char="•"/>
            </a:pPr>
            <a:r>
              <a:rPr lang="en-AU" dirty="0"/>
              <a:t>Climate change is affecting our water supply, winter and spring are becoming drier and rainfall more variable</a:t>
            </a:r>
          </a:p>
          <a:p>
            <a:pPr marL="171450" indent="-171450">
              <a:buFont typeface="Arial" panose="020B0604020202020204" pitchFamily="34" charset="0"/>
              <a:buChar char="•"/>
            </a:pPr>
            <a:r>
              <a:rPr lang="en-AU" dirty="0"/>
              <a:t>We’ve got better at conserving and using less water, but our population is increasing  </a:t>
            </a:r>
          </a:p>
          <a:p>
            <a:pPr marL="171450" indent="-171450">
              <a:buFont typeface="Arial" panose="020B0604020202020204" pitchFamily="34" charset="0"/>
              <a:buChar char="•"/>
            </a:pPr>
            <a:r>
              <a:rPr lang="en-AU" dirty="0"/>
              <a:t>Can not build more dams because less rainfall means they won’t fill</a:t>
            </a:r>
          </a:p>
          <a:p>
            <a:pPr marL="171450" indent="-171450">
              <a:buFont typeface="Arial" panose="020B0604020202020204" pitchFamily="34" charset="0"/>
              <a:buChar char="•"/>
            </a:pPr>
            <a:r>
              <a:rPr lang="en-AU" dirty="0"/>
              <a:t>We learnt about that severe water restrictions can impact our quality of life</a:t>
            </a:r>
          </a:p>
          <a:p>
            <a:pPr marL="171450" indent="-171450">
              <a:buFont typeface="Arial" panose="020B0604020202020204" pitchFamily="34" charset="0"/>
              <a:buChar char="•"/>
            </a:pPr>
            <a:r>
              <a:rPr lang="en-AU" dirty="0"/>
              <a:t>We’re work to extend the use of recycled water and more stormwater harvesting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desalination plant to rebuild and maintain a buffer of water in the system</a:t>
            </a:r>
          </a:p>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15</a:t>
            </a:fld>
            <a:endParaRPr lang="en-AU"/>
          </a:p>
        </p:txBody>
      </p:sp>
    </p:spTree>
    <p:extLst>
      <p:ext uri="{BB962C8B-B14F-4D97-AF65-F5344CB8AC3E}">
        <p14:creationId xmlns:p14="http://schemas.microsoft.com/office/powerpoint/2010/main" val="180943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p>
          <a:p>
            <a:r>
              <a:rPr lang="en-US" dirty="0"/>
              <a:t>To respond to the theme </a:t>
            </a:r>
            <a:r>
              <a:rPr lang="en-US" b="1" dirty="0"/>
              <a:t>How do we make the use of water in Melbourne sustainable?</a:t>
            </a:r>
          </a:p>
          <a:p>
            <a:endParaRPr lang="en-US" dirty="0"/>
          </a:p>
          <a:p>
            <a:r>
              <a:rPr lang="en-US" dirty="0"/>
              <a:t>Students will need to understand the concept of sustainability and its three pillars. You can use the definitions from the Victorian Curriculum Geographical Concepts </a:t>
            </a:r>
            <a:r>
              <a:rPr lang="en-AU" dirty="0"/>
              <a:t>and the Cross-Curriculum Priority.</a:t>
            </a:r>
          </a:p>
          <a:p>
            <a:r>
              <a:rPr lang="en-US" dirty="0"/>
              <a:t> </a:t>
            </a:r>
          </a:p>
          <a:p>
            <a:r>
              <a:rPr lang="en-US" dirty="0"/>
              <a:t>Get students to write down this definition and to make notes for each pillar: Environmental, Economic and Social.</a:t>
            </a:r>
          </a:p>
          <a:p>
            <a:endParaRPr lang="en-US" dirty="0"/>
          </a:p>
          <a:p>
            <a:r>
              <a:rPr lang="en-US" dirty="0"/>
              <a:t>Note: The Future Water Story – Circular Cities Digital Challenge uses the term ‘Emotion’.</a:t>
            </a:r>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16</a:t>
            </a:fld>
            <a:endParaRPr lang="en-AU"/>
          </a:p>
        </p:txBody>
      </p:sp>
    </p:spTree>
    <p:extLst>
      <p:ext uri="{BB962C8B-B14F-4D97-AF65-F5344CB8AC3E}">
        <p14:creationId xmlns:p14="http://schemas.microsoft.com/office/powerpoint/2010/main" val="142664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AU" dirty="0"/>
              <a:t>Get students to draw the following table and complete the first two columns ‘Know’ and ‘Find out’. They should write at least 4 pieces of information in each column.</a:t>
            </a:r>
            <a:endParaRPr lang="en-US" dirty="0"/>
          </a:p>
          <a:p>
            <a:pPr marL="0" indent="0">
              <a:buFont typeface="Arial"/>
              <a:buNone/>
            </a:pPr>
            <a:endParaRPr lang="en-AU" baseline="0" dirty="0">
              <a:latin typeface="Aptos"/>
              <a:ea typeface="Calibri"/>
              <a:cs typeface="Calibri"/>
            </a:endParaRPr>
          </a:p>
          <a:p>
            <a:pPr marL="0" indent="0">
              <a:buFont typeface="Arial"/>
              <a:buNone/>
            </a:pPr>
            <a:r>
              <a:rPr lang="en-AU" baseline="0" dirty="0">
                <a:latin typeface="Aptos"/>
                <a:ea typeface="Calibri"/>
                <a:cs typeface="Calibri"/>
              </a:rPr>
              <a:t>Learnt – </a:t>
            </a:r>
            <a:r>
              <a:rPr lang="en-AU" i="1" baseline="0" dirty="0">
                <a:latin typeface="Aptos"/>
                <a:ea typeface="Calibri"/>
                <a:cs typeface="Calibri"/>
              </a:rPr>
              <a:t>to be completed after their visit to the Western Treatment Plant</a:t>
            </a:r>
          </a:p>
          <a:p>
            <a:pPr marL="0" indent="0">
              <a:buFont typeface="Arial"/>
              <a:buNone/>
            </a:pPr>
            <a:endParaRPr lang="en-AU" i="1" baseline="0" dirty="0">
              <a:latin typeface="Aptos"/>
              <a:ea typeface="Calibri"/>
              <a:cs typeface="Calibri"/>
            </a:endParaRPr>
          </a:p>
          <a:p>
            <a:pPr marL="0" indent="0">
              <a:buFont typeface="Arial"/>
              <a:buNone/>
            </a:pPr>
            <a:r>
              <a:rPr lang="en-AU" b="1" i="0" baseline="0" dirty="0">
                <a:latin typeface="Aptos"/>
                <a:ea typeface="Calibri"/>
                <a:cs typeface="Calibri"/>
              </a:rPr>
              <a:t>Suggested responses</a:t>
            </a:r>
          </a:p>
          <a:p>
            <a:pPr marL="0" indent="0">
              <a:buFont typeface="Arial"/>
              <a:buNone/>
            </a:pPr>
            <a:r>
              <a:rPr lang="en-AU" b="0" i="0" baseline="0" dirty="0">
                <a:latin typeface="Aptos"/>
                <a:ea typeface="Calibri"/>
                <a:cs typeface="Calibri"/>
              </a:rPr>
              <a:t>Know: What is a catchment, the difference between an open and closed or protected catchment, the three pillars of sustainability, where my water comes from, the different types of alternate water, why sanitation is important, the impact of droughts …</a:t>
            </a:r>
          </a:p>
          <a:p>
            <a:pPr marL="0" indent="0">
              <a:buFont typeface="Arial"/>
              <a:buNone/>
            </a:pPr>
            <a:r>
              <a:rPr lang="en-AU" b="0" i="0" baseline="0" dirty="0">
                <a:latin typeface="Aptos"/>
                <a:ea typeface="Calibri"/>
                <a:cs typeface="Calibri"/>
              </a:rPr>
              <a:t>Find out: How smelly is the WTP?, What is biogas?, How is recycled water made?, What type of birds/ animals will I see?, Why are we going to a sewage treatment plant?</a:t>
            </a:r>
            <a:endParaRPr lang="en-AU" b="0" i="0"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17</a:t>
            </a:fld>
            <a:endParaRPr lang="en-AU"/>
          </a:p>
        </p:txBody>
      </p:sp>
    </p:spTree>
    <p:extLst>
      <p:ext uri="{BB962C8B-B14F-4D97-AF65-F5344CB8AC3E}">
        <p14:creationId xmlns:p14="http://schemas.microsoft.com/office/powerpoint/2010/main" val="62581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a:t>
            </a:fld>
            <a:endParaRPr lang="en-AU"/>
          </a:p>
        </p:txBody>
      </p:sp>
    </p:spTree>
    <p:extLst>
      <p:ext uri="{BB962C8B-B14F-4D97-AF65-F5344CB8AC3E}">
        <p14:creationId xmlns:p14="http://schemas.microsoft.com/office/powerpoint/2010/main" val="235491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ea typeface="Calibri"/>
                <a:cs typeface="Calibri"/>
              </a:rPr>
              <a:t>Teaching notes &amp; ideas:</a:t>
            </a:r>
          </a:p>
          <a:p>
            <a:r>
              <a:rPr lang="en-US" dirty="0">
                <a:latin typeface="Calibri"/>
                <a:ea typeface="Calibri"/>
                <a:cs typeface="Calibri"/>
              </a:rPr>
              <a:t>You could add how population growth and climate change will impact water security in Melbourne.</a:t>
            </a:r>
          </a:p>
          <a:p>
            <a:r>
              <a:rPr lang="en-US" dirty="0">
                <a:latin typeface="Calibri"/>
                <a:ea typeface="Calibri"/>
                <a:cs typeface="Calibri"/>
              </a:rPr>
              <a:t>The focus of the Future Water Story is on Melbourne, you could add reference to other cities around the world your class is investigating. </a:t>
            </a:r>
          </a:p>
        </p:txBody>
      </p:sp>
      <p:sp>
        <p:nvSpPr>
          <p:cNvPr id="4" name="Slide Number Placeholder 3"/>
          <p:cNvSpPr>
            <a:spLocks noGrp="1"/>
          </p:cNvSpPr>
          <p:nvPr>
            <p:ph type="sldNum" sz="quarter" idx="5"/>
          </p:nvPr>
        </p:nvSpPr>
        <p:spPr/>
        <p:txBody>
          <a:bodyPr/>
          <a:lstStyle/>
          <a:p>
            <a:fld id="{517637F7-FC4D-4CBC-AB75-3578EC53B962}" type="slidenum">
              <a:rPr lang="en-AU" smtClean="0"/>
              <a:t>4</a:t>
            </a:fld>
            <a:endParaRPr lang="en-AU"/>
          </a:p>
        </p:txBody>
      </p:sp>
    </p:spTree>
    <p:extLst>
      <p:ext uri="{BB962C8B-B14F-4D97-AF65-F5344CB8AC3E}">
        <p14:creationId xmlns:p14="http://schemas.microsoft.com/office/powerpoint/2010/main" val="102607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two slides are aimed at getting your students ready and excited to participate in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5</a:t>
            </a:fld>
            <a:endParaRPr lang="en-AU"/>
          </a:p>
        </p:txBody>
      </p:sp>
    </p:spTree>
    <p:extLst>
      <p:ext uri="{BB962C8B-B14F-4D97-AF65-F5344CB8AC3E}">
        <p14:creationId xmlns:p14="http://schemas.microsoft.com/office/powerpoint/2010/main" val="169181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p>
          <a:p>
            <a:endParaRPr lang="en-US" dirty="0">
              <a:latin typeface="Calibri"/>
              <a:cs typeface="Calibri"/>
            </a:endParaRPr>
          </a:p>
          <a:p>
            <a:r>
              <a:rPr lang="en-US" dirty="0"/>
              <a:t>Explain to students that they'll be  visiting the Western Treatment Plant to participate in the Future Water Story and that they will be exploring the theme: </a:t>
            </a:r>
            <a:r>
              <a:rPr lang="en-US" b="1" dirty="0"/>
              <a:t>How do we make the use of water in Melbourne sustainable?</a:t>
            </a:r>
          </a:p>
          <a:p>
            <a:endParaRPr lang="en-US" b="1" dirty="0"/>
          </a:p>
          <a:p>
            <a:r>
              <a:rPr lang="en-US" dirty="0"/>
              <a:t>You could begin with a quick discussion about what students know about the Western Treatment Plant and why it is important:</a:t>
            </a:r>
          </a:p>
          <a:p>
            <a:pPr marL="171450" indent="-171450">
              <a:buFont typeface="Arial" panose="020B0604020202020204" pitchFamily="34" charset="0"/>
              <a:buChar char="•"/>
            </a:pPr>
            <a:r>
              <a:rPr lang="en-US" dirty="0"/>
              <a:t>Do you know where the Western Treatment Plant is located?</a:t>
            </a:r>
          </a:p>
          <a:p>
            <a:pPr marL="171450" indent="-171450">
              <a:buFont typeface="Arial" panose="020B0604020202020204" pitchFamily="34" charset="0"/>
              <a:buChar char="•"/>
            </a:pPr>
            <a:r>
              <a:rPr lang="en-US" dirty="0"/>
              <a:t>Have you ever visited the Western Treatment Plant?</a:t>
            </a:r>
          </a:p>
          <a:p>
            <a:pPr marL="171450" indent="-171450">
              <a:buFont typeface="Arial" panose="020B0604020202020204" pitchFamily="34" charset="0"/>
              <a:buChar char="•"/>
            </a:pPr>
            <a:r>
              <a:rPr lang="en-US" dirty="0"/>
              <a:t>Do you know any facts about the plant?</a:t>
            </a:r>
          </a:p>
          <a:p>
            <a:pPr marL="171450" indent="-171450">
              <a:buFont typeface="Arial" panose="020B0604020202020204" pitchFamily="34" charset="0"/>
              <a:buChar char="•"/>
            </a:pPr>
            <a:r>
              <a:rPr lang="en-US" dirty="0"/>
              <a:t>What would happen if you flushed the toilet, and it didn't work?</a:t>
            </a:r>
          </a:p>
          <a:p>
            <a:endParaRPr lang="en-US" dirty="0"/>
          </a:p>
          <a:p>
            <a:pPr algn="l"/>
            <a:r>
              <a:rPr lang="en-US" dirty="0"/>
              <a:t>Key terms students should know to get the most out of the experience – see Glossary. The terms students will need to know include</a:t>
            </a:r>
          </a:p>
          <a:p>
            <a:pPr algn="l"/>
            <a:r>
              <a:rPr lang="en-AU" b="0" i="0" dirty="0">
                <a:solidFill>
                  <a:srgbClr val="333333"/>
                </a:solidFill>
                <a:effectLst/>
                <a:latin typeface="Segoe UI" panose="020B0502040204020203" pitchFamily="34" charset="0"/>
              </a:rPr>
              <a:t>Grey water</a:t>
            </a:r>
          </a:p>
          <a:p>
            <a:pPr algn="l"/>
            <a:r>
              <a:rPr lang="en-AU" b="0" i="0" dirty="0">
                <a:solidFill>
                  <a:srgbClr val="333333"/>
                </a:solidFill>
                <a:effectLst/>
                <a:latin typeface="Segoe UI" panose="020B0502040204020203" pitchFamily="34" charset="0"/>
              </a:rPr>
              <a:t>Ponds</a:t>
            </a:r>
          </a:p>
          <a:p>
            <a:pPr algn="l"/>
            <a:r>
              <a:rPr lang="en-AU" b="0" i="0" dirty="0">
                <a:solidFill>
                  <a:srgbClr val="333333"/>
                </a:solidFill>
                <a:effectLst/>
                <a:latin typeface="Segoe UI" panose="020B0502040204020203" pitchFamily="34" charset="0"/>
              </a:rPr>
              <a:t>Run-off</a:t>
            </a:r>
          </a:p>
          <a:p>
            <a:pPr algn="l"/>
            <a:r>
              <a:rPr lang="en-AU" b="0" i="0" dirty="0">
                <a:solidFill>
                  <a:srgbClr val="333333"/>
                </a:solidFill>
                <a:effectLst/>
                <a:latin typeface="Segoe UI" panose="020B0502040204020203" pitchFamily="34" charset="0"/>
              </a:rPr>
              <a:t>Activated sludge</a:t>
            </a:r>
          </a:p>
          <a:p>
            <a:pPr algn="l"/>
            <a:r>
              <a:rPr lang="en-AU" b="0" i="0" dirty="0">
                <a:solidFill>
                  <a:srgbClr val="333333"/>
                </a:solidFill>
                <a:effectLst/>
                <a:latin typeface="Segoe UI" panose="020B0502040204020203" pitchFamily="34" charset="0"/>
              </a:rPr>
              <a:t>Reservoir</a:t>
            </a:r>
          </a:p>
          <a:p>
            <a:pPr algn="l"/>
            <a:r>
              <a:rPr lang="en-AU" b="0" i="0" dirty="0">
                <a:solidFill>
                  <a:srgbClr val="333333"/>
                </a:solidFill>
                <a:effectLst/>
                <a:latin typeface="Segoe UI" panose="020B0502040204020203" pitchFamily="34" charset="0"/>
              </a:rPr>
              <a:t>Sewage</a:t>
            </a:r>
          </a:p>
          <a:p>
            <a:pPr algn="l"/>
            <a:r>
              <a:rPr lang="en-AU" b="0" i="0" dirty="0">
                <a:solidFill>
                  <a:srgbClr val="333333"/>
                </a:solidFill>
                <a:effectLst/>
                <a:latin typeface="Segoe UI" panose="020B0502040204020203" pitchFamily="34" charset="0"/>
              </a:rPr>
              <a:t>Sewerage</a:t>
            </a:r>
          </a:p>
          <a:p>
            <a:pPr algn="l"/>
            <a:r>
              <a:rPr lang="en-AU" b="0" i="0" dirty="0">
                <a:solidFill>
                  <a:srgbClr val="333333"/>
                </a:solidFill>
                <a:effectLst/>
                <a:latin typeface="Segoe UI" panose="020B0502040204020203" pitchFamily="34" charset="0"/>
              </a:rPr>
              <a:t>Stormwater</a:t>
            </a:r>
          </a:p>
          <a:p>
            <a:pPr algn="l"/>
            <a:r>
              <a:rPr lang="en-AU" b="0" i="0" dirty="0">
                <a:solidFill>
                  <a:srgbClr val="333333"/>
                </a:solidFill>
                <a:effectLst/>
                <a:latin typeface="Segoe UI" panose="020B0502040204020203" pitchFamily="34" charset="0"/>
              </a:rPr>
              <a:t>Wastewater</a:t>
            </a:r>
          </a:p>
          <a:p>
            <a:pPr algn="l"/>
            <a:r>
              <a:rPr lang="en-AU" b="0" i="0" dirty="0">
                <a:solidFill>
                  <a:srgbClr val="333333"/>
                </a:solidFill>
                <a:effectLst/>
                <a:latin typeface="Segoe UI" panose="020B0502040204020203" pitchFamily="34" charset="0"/>
              </a:rPr>
              <a:t>Water cycle</a:t>
            </a:r>
          </a:p>
          <a:p>
            <a:pPr algn="l"/>
            <a:r>
              <a:rPr lang="en-AU" b="0" i="0" dirty="0">
                <a:solidFill>
                  <a:srgbClr val="333333"/>
                </a:solidFill>
                <a:effectLst/>
                <a:latin typeface="Segoe UI" panose="020B0502040204020203" pitchFamily="34" charset="0"/>
              </a:rPr>
              <a:t>Desalination</a:t>
            </a:r>
          </a:p>
          <a:p>
            <a:pPr algn="l"/>
            <a:r>
              <a:rPr lang="en-AU" b="0" i="0" dirty="0">
                <a:solidFill>
                  <a:srgbClr val="333333"/>
                </a:solidFill>
                <a:effectLst/>
                <a:latin typeface="Segoe UI" panose="020B0502040204020203" pitchFamily="34" charset="0"/>
              </a:rPr>
              <a:t>Biosolids</a:t>
            </a:r>
          </a:p>
          <a:p>
            <a:pPr algn="l"/>
            <a:r>
              <a:rPr lang="en-AU" b="0" i="0" dirty="0">
                <a:solidFill>
                  <a:srgbClr val="333333"/>
                </a:solidFill>
                <a:effectLst/>
                <a:latin typeface="Segoe UI" panose="020B0502040204020203" pitchFamily="34" charset="0"/>
              </a:rPr>
              <a:t>Biogas</a:t>
            </a:r>
          </a:p>
          <a:p>
            <a:pPr algn="l"/>
            <a:r>
              <a:rPr lang="en-AU" b="0" i="0" dirty="0">
                <a:solidFill>
                  <a:srgbClr val="333333"/>
                </a:solidFill>
                <a:effectLst/>
                <a:latin typeface="Segoe UI" panose="020B0502040204020203" pitchFamily="34" charset="0"/>
              </a:rPr>
              <a:t>Drought</a:t>
            </a:r>
          </a:p>
          <a:p>
            <a:pPr algn="l"/>
            <a:r>
              <a:rPr lang="en-AU" b="0" i="0" dirty="0">
                <a:solidFill>
                  <a:srgbClr val="333333"/>
                </a:solidFill>
                <a:effectLst/>
                <a:latin typeface="Segoe UI" panose="020B0502040204020203" pitchFamily="34" charset="0"/>
              </a:rPr>
              <a:t>Dam</a:t>
            </a:r>
          </a:p>
          <a:p>
            <a:pPr algn="l"/>
            <a:r>
              <a:rPr lang="en-AU" b="0" i="0" dirty="0">
                <a:solidFill>
                  <a:srgbClr val="333333"/>
                </a:solidFill>
                <a:effectLst/>
                <a:latin typeface="Segoe UI" panose="020B0502040204020203" pitchFamily="34" charset="0"/>
              </a:rPr>
              <a:t>Water scarcity</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6</a:t>
            </a:fld>
            <a:endParaRPr lang="en-AU"/>
          </a:p>
        </p:txBody>
      </p:sp>
    </p:spTree>
    <p:extLst>
      <p:ext uri="{BB962C8B-B14F-4D97-AF65-F5344CB8AC3E}">
        <p14:creationId xmlns:p14="http://schemas.microsoft.com/office/powerpoint/2010/main" val="316717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Watch the video</a:t>
            </a:r>
          </a:p>
          <a:p>
            <a:r>
              <a:rPr lang="en-US" dirty="0">
                <a:latin typeface="Calibri"/>
                <a:cs typeface="Calibri"/>
              </a:rPr>
              <a:t>Your students need to be allocated into teams. You may choose to allocate students or get them to nominate the group they would like to be part of. When students are participating in the challenge, they will need to consider the ‘needs’ and ‘requirements’ of their group.</a:t>
            </a:r>
          </a:p>
          <a:p>
            <a:endParaRPr lang="en-US" dirty="0">
              <a:latin typeface="Calibri"/>
              <a:cs typeface="Calibri"/>
            </a:endParaRPr>
          </a:p>
          <a:p>
            <a:r>
              <a:rPr lang="en-US" dirty="0">
                <a:latin typeface="Calibri"/>
                <a:cs typeface="Calibri"/>
              </a:rPr>
              <a:t>The groups:</a:t>
            </a:r>
          </a:p>
          <a:p>
            <a:r>
              <a:rPr lang="en-US" dirty="0">
                <a:latin typeface="Calibri"/>
                <a:cs typeface="Calibri"/>
              </a:rPr>
              <a:t>Banksia Sports</a:t>
            </a:r>
          </a:p>
          <a:p>
            <a:r>
              <a:rPr lang="en-US" dirty="0">
                <a:latin typeface="Calibri"/>
                <a:cs typeface="Calibri"/>
              </a:rPr>
              <a:t>Culture Ark</a:t>
            </a:r>
          </a:p>
          <a:p>
            <a:r>
              <a:rPr lang="en-US" dirty="0">
                <a:latin typeface="Calibri"/>
                <a:cs typeface="Calibri"/>
              </a:rPr>
              <a:t>Collins Family Farm</a:t>
            </a:r>
          </a:p>
          <a:p>
            <a:r>
              <a:rPr lang="en-US" dirty="0">
                <a:latin typeface="Calibri"/>
                <a:cs typeface="Calibri"/>
              </a:rPr>
              <a:t>Creekside Science</a:t>
            </a:r>
          </a:p>
          <a:p>
            <a:r>
              <a:rPr lang="en-US" dirty="0">
                <a:latin typeface="Calibri"/>
                <a:cs typeface="Calibri"/>
              </a:rPr>
              <a:t>Wattle School P&amp;F</a:t>
            </a:r>
          </a:p>
          <a:p>
            <a:r>
              <a:rPr lang="en-US" dirty="0">
                <a:latin typeface="Calibri"/>
                <a:cs typeface="Calibri"/>
              </a:rPr>
              <a:t>Health &amp; Hue</a:t>
            </a:r>
          </a:p>
          <a:p>
            <a:endParaRPr lang="en-US" dirty="0">
              <a:latin typeface="Calibri"/>
              <a:cs typeface="Calibri"/>
            </a:endParaRPr>
          </a:p>
          <a:p>
            <a:pPr marL="171450" indent="-171450">
              <a:buFont typeface="Arial"/>
              <a:buChar char="•"/>
            </a:pPr>
            <a:endParaRPr lang="en-US" dirty="0">
              <a:latin typeface="Calibri"/>
              <a:cs typeface="Calibri"/>
            </a:endParaRP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7</a:t>
            </a:fld>
            <a:endParaRPr lang="en-AU"/>
          </a:p>
        </p:txBody>
      </p:sp>
    </p:spTree>
    <p:extLst>
      <p:ext uri="{BB962C8B-B14F-4D97-AF65-F5344CB8AC3E}">
        <p14:creationId xmlns:p14="http://schemas.microsoft.com/office/powerpoint/2010/main" val="302808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Your students need to be allocated into teams. You may choose to allocate students or get them to nominate the group they would like to be part of. When students are participating in the challenge, they will need to consider the ‘needs’ and ‘requirements’ of their group.</a:t>
            </a:r>
          </a:p>
          <a:p>
            <a:endParaRPr lang="en-US" dirty="0">
              <a:latin typeface="Calibri"/>
              <a:cs typeface="Calibri"/>
            </a:endParaRPr>
          </a:p>
          <a:p>
            <a:r>
              <a:rPr lang="en-US" dirty="0">
                <a:latin typeface="Calibri"/>
                <a:cs typeface="Calibri"/>
              </a:rPr>
              <a:t>The groups:</a:t>
            </a:r>
          </a:p>
          <a:p>
            <a:r>
              <a:rPr lang="en-US" dirty="0">
                <a:latin typeface="Calibri"/>
                <a:cs typeface="Calibri"/>
              </a:rPr>
              <a:t>Banksia Sports</a:t>
            </a:r>
          </a:p>
          <a:p>
            <a:r>
              <a:rPr lang="en-US" dirty="0">
                <a:latin typeface="Calibri"/>
                <a:cs typeface="Calibri"/>
              </a:rPr>
              <a:t>Culture Ark</a:t>
            </a:r>
          </a:p>
          <a:p>
            <a:r>
              <a:rPr lang="en-US" dirty="0">
                <a:latin typeface="Calibri"/>
                <a:cs typeface="Calibri"/>
              </a:rPr>
              <a:t>Collins Family Farm</a:t>
            </a:r>
          </a:p>
          <a:p>
            <a:r>
              <a:rPr lang="en-US" dirty="0">
                <a:latin typeface="Calibri"/>
                <a:cs typeface="Calibri"/>
              </a:rPr>
              <a:t>Creekside Science</a:t>
            </a:r>
          </a:p>
          <a:p>
            <a:r>
              <a:rPr lang="en-US" dirty="0">
                <a:latin typeface="Calibri"/>
                <a:cs typeface="Calibri"/>
              </a:rPr>
              <a:t>Wattle School P&amp;F</a:t>
            </a:r>
          </a:p>
          <a:p>
            <a:r>
              <a:rPr lang="en-US" dirty="0">
                <a:latin typeface="Calibri"/>
                <a:cs typeface="Calibri"/>
              </a:rPr>
              <a:t>Health &amp; Hue</a:t>
            </a:r>
          </a:p>
          <a:p>
            <a:endParaRPr lang="en-US" dirty="0">
              <a:latin typeface="Calibri"/>
              <a:cs typeface="Calibri"/>
            </a:endParaRPr>
          </a:p>
          <a:p>
            <a:pPr marL="171450" indent="-171450">
              <a:buFont typeface="Arial"/>
              <a:buChar char="•"/>
            </a:pPr>
            <a:endParaRPr lang="en-US" dirty="0">
              <a:latin typeface="Calibri"/>
              <a:cs typeface="Calibri"/>
            </a:endParaRP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8</a:t>
            </a:fld>
            <a:endParaRPr lang="en-AU"/>
          </a:p>
        </p:txBody>
      </p:sp>
    </p:spTree>
    <p:extLst>
      <p:ext uri="{BB962C8B-B14F-4D97-AF65-F5344CB8AC3E}">
        <p14:creationId xmlns:p14="http://schemas.microsoft.com/office/powerpoint/2010/main" val="124981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pPr algn="l" rtl="0" fontAlgn="base"/>
            <a:r>
              <a:rPr lang="en-AU" sz="1200" b="0" i="0" dirty="0">
                <a:solidFill>
                  <a:srgbClr val="000000"/>
                </a:solidFill>
                <a:effectLst/>
                <a:latin typeface="Aptos" panose="020B0004020202020204" pitchFamily="34" charset="0"/>
              </a:rPr>
              <a:t>To help us tailor the upcoming excursion for your students, we’ve put together a short pre-visit Kahoot quiz. This will give us insight into their current knowledge, allowing us to focus on the most relevant topics during the visit. </a:t>
            </a:r>
            <a:endParaRPr lang="en-AU" b="0" i="0" dirty="0">
              <a:solidFill>
                <a:srgbClr val="000000"/>
              </a:solidFill>
              <a:effectLst/>
              <a:latin typeface="Segoe UI" panose="020B0502040204020203" pitchFamily="34" charset="0"/>
            </a:endParaRPr>
          </a:p>
          <a:p>
            <a:pPr algn="l" rtl="0" fontAlgn="base"/>
            <a:r>
              <a:rPr lang="en-AU" sz="1200" b="0" i="0" dirty="0">
                <a:solidFill>
                  <a:srgbClr val="000000"/>
                </a:solidFill>
                <a:effectLst/>
                <a:latin typeface="Aptos" panose="020B0004020202020204" pitchFamily="34" charset="0"/>
              </a:rPr>
              <a:t>As a bonus, you’ll receive a </a:t>
            </a:r>
            <a:r>
              <a:rPr lang="en-AU" sz="1200" b="1" i="0" dirty="0">
                <a:solidFill>
                  <a:srgbClr val="000000"/>
                </a:solidFill>
                <a:effectLst/>
                <a:latin typeface="Aptos" panose="020B0004020202020204" pitchFamily="34" charset="0"/>
              </a:rPr>
              <a:t>free evaluation</a:t>
            </a:r>
            <a:r>
              <a:rPr lang="en-AU" sz="1200" b="0" i="0" dirty="0">
                <a:solidFill>
                  <a:srgbClr val="000000"/>
                </a:solidFill>
                <a:effectLst/>
                <a:latin typeface="Aptos" panose="020B0004020202020204" pitchFamily="34" charset="0"/>
              </a:rPr>
              <a:t> of their learning after the visit! This will include metrics for each group to show increased knowledge on topics directly connected to the Water in the World unit, such as water supply, water management and security, climate change and sustainability. </a:t>
            </a:r>
            <a:endParaRPr lang="en-AU" b="0" i="0" dirty="0">
              <a:solidFill>
                <a:srgbClr val="000000"/>
              </a:solidFill>
              <a:effectLst/>
              <a:latin typeface="Segoe UI" panose="020B0502040204020203" pitchFamily="34" charset="0"/>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Step 1: Go to your introduction email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Step 2: Open the link to the Kahoot quiz and share it with your students, there are 7 true of false questions</a:t>
            </a:r>
          </a:p>
          <a:p>
            <a:pPr algn="l" rtl="0" fontAlgn="base">
              <a:buFont typeface="Arial" panose="020B0604020202020204" pitchFamily="34" charset="0"/>
              <a:buNone/>
            </a:pPr>
            <a:r>
              <a:rPr lang="en-AU" b="0" dirty="0"/>
              <a:t>Step 3: </a:t>
            </a:r>
            <a:r>
              <a:rPr lang="en-AU" sz="1200" b="0" i="0" dirty="0">
                <a:solidFill>
                  <a:srgbClr val="000000"/>
                </a:solidFill>
                <a:effectLst/>
                <a:latin typeface="Aptos" panose="020B0004020202020204" pitchFamily="34" charset="0"/>
              </a:rPr>
              <a:t>Have students take the quiz in their preset groups and use their team’s name (e.g. Collins Family Farm)</a:t>
            </a:r>
          </a:p>
          <a:p>
            <a:pPr marL="171450" indent="-171450" algn="l" rtl="0" fontAlgn="base">
              <a:buFont typeface="Arial" panose="020B0604020202020204" pitchFamily="34" charset="0"/>
              <a:buChar char="•"/>
            </a:pPr>
            <a:r>
              <a:rPr lang="en-AU" sz="1200" b="0" i="0" dirty="0">
                <a:solidFill>
                  <a:srgbClr val="000000"/>
                </a:solidFill>
                <a:effectLst/>
                <a:latin typeface="Aptos" panose="020B0004020202020204" pitchFamily="34" charset="0"/>
              </a:rPr>
              <a:t>Each group will require a device to participate in the quiz (laptop, tablet or phone)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dirty="0">
                <a:solidFill>
                  <a:srgbClr val="000000"/>
                </a:solidFill>
                <a:effectLst/>
                <a:latin typeface="Aptos" panose="020B0004020202020204" pitchFamily="34" charset="0"/>
              </a:rPr>
              <a:t>The quiz will take </a:t>
            </a:r>
            <a:r>
              <a:rPr lang="en-AU" dirty="0"/>
              <a:t>around 5-7 minutes to complete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Step 4: Debrief after the students have completed the quiz. You can get the teams to share their results and/or ask them if they were surprised by some of the correct answers</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9</a:t>
            </a:fld>
            <a:endParaRPr lang="en-AU"/>
          </a:p>
        </p:txBody>
      </p:sp>
    </p:spTree>
    <p:extLst>
      <p:ext uri="{BB962C8B-B14F-4D97-AF65-F5344CB8AC3E}">
        <p14:creationId xmlns:p14="http://schemas.microsoft.com/office/powerpoint/2010/main" val="3316513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slides outline the key terms and concepts that will be discussed and covered as part of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10</a:t>
            </a:fld>
            <a:endParaRPr lang="en-AU"/>
          </a:p>
        </p:txBody>
      </p:sp>
    </p:spTree>
    <p:extLst>
      <p:ext uri="{BB962C8B-B14F-4D97-AF65-F5344CB8AC3E}">
        <p14:creationId xmlns:p14="http://schemas.microsoft.com/office/powerpoint/2010/main" val="3339515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00FC-E3A4-F8D7-44C8-3F27BD74659E}"/>
              </a:ext>
            </a:extLst>
          </p:cNvPr>
          <p:cNvSpPr/>
          <p:nvPr userDrawn="1"/>
        </p:nvSpPr>
        <p:spPr>
          <a:xfrm>
            <a:off x="0" y="0"/>
            <a:ext cx="12193200" cy="6858000"/>
          </a:xfrm>
          <a:prstGeom prst="rect">
            <a:avLst/>
          </a:prstGeom>
          <a:solidFill>
            <a:srgbClr val="356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lue and black wavy background&#10;&#10;Description automatically generated">
            <a:extLst>
              <a:ext uri="{FF2B5EF4-FFF2-40B4-BE49-F238E27FC236}">
                <a16:creationId xmlns:a16="http://schemas.microsoft.com/office/drawing/2014/main" id="{E11480AF-9A7B-6773-36A8-7BF187CA4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67698" y="2159007"/>
            <a:ext cx="5040000" cy="468000"/>
          </a:xfrm>
        </p:spPr>
        <p:txBody>
          <a:bodyPr anchor="b"/>
          <a:lstStyle>
            <a:lvl1pPr marL="0" indent="0" algn="l">
              <a:buNone/>
              <a:defRPr sz="2300" b="0">
                <a:solidFill>
                  <a:schemeClr val="bg1"/>
                </a:solidFill>
              </a:defRPr>
            </a:lvl1pPr>
            <a:lvl2pPr marL="0" indent="0" algn="l">
              <a:buNone/>
              <a:defRPr sz="2300" b="0">
                <a:solidFill>
                  <a:schemeClr val="bg1"/>
                </a:solidFill>
              </a:defRPr>
            </a:lvl2pPr>
            <a:lvl3pPr marL="0" indent="0" algn="l">
              <a:buNone/>
              <a:defRPr sz="2300" b="0">
                <a:solidFill>
                  <a:schemeClr val="bg1"/>
                </a:solidFill>
              </a:defRPr>
            </a:lvl3pPr>
            <a:lvl4pPr marL="0" indent="0" algn="l">
              <a:buNone/>
              <a:defRPr sz="2300" b="0">
                <a:solidFill>
                  <a:schemeClr val="bg1"/>
                </a:solidFill>
              </a:defRPr>
            </a:lvl4pPr>
            <a:lvl5pPr marL="0" indent="0" algn="l">
              <a:buNone/>
              <a:defRPr sz="2300" b="0">
                <a:solidFill>
                  <a:schemeClr val="bg1"/>
                </a:solidFill>
              </a:defRPr>
            </a:lvl5pPr>
            <a:lvl6pPr marL="0" indent="0" algn="l">
              <a:buNone/>
              <a:defRPr sz="2300" b="0">
                <a:solidFill>
                  <a:schemeClr val="bg1"/>
                </a:solidFill>
              </a:defRPr>
            </a:lvl6pPr>
            <a:lvl7pPr marL="0" indent="0" algn="l">
              <a:buNone/>
              <a:defRPr sz="2300" b="0">
                <a:solidFill>
                  <a:schemeClr val="bg1"/>
                </a:solidFill>
              </a:defRPr>
            </a:lvl7pPr>
            <a:lvl8pPr marL="0" indent="0" algn="l">
              <a:buNone/>
              <a:defRPr sz="2300" b="0">
                <a:solidFill>
                  <a:schemeClr val="bg1"/>
                </a:solidFill>
              </a:defRPr>
            </a:lvl8pPr>
            <a:lvl9pPr marL="0" indent="0" algn="l">
              <a:buNone/>
              <a:defRPr sz="2300" b="0">
                <a:solidFill>
                  <a:schemeClr val="bg1"/>
                </a:solidFill>
              </a:defRPr>
            </a:lvl9pPr>
          </a:lstStyle>
          <a:p>
            <a:r>
              <a:rPr lang="en-AU"/>
              <a:t>Click to add subtitle</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067698" y="2936665"/>
            <a:ext cx="7200000" cy="1260000"/>
          </a:xfrm>
        </p:spPr>
        <p:txBody>
          <a:bodyPr anchor="t"/>
          <a:lstStyle>
            <a:lvl1pPr>
              <a:defRPr sz="4800">
                <a:solidFill>
                  <a:schemeClr val="bg1"/>
                </a:solidFill>
                <a:latin typeface="VAG Rounded Next" panose="020F0502020203020204" pitchFamily="34" charset="0"/>
              </a:defRPr>
            </a:lvl1pPr>
          </a:lstStyle>
          <a:p>
            <a:r>
              <a:rPr lang="en-US"/>
              <a:t>Click to add presentation title</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7D7526D0-B90D-D001-3420-C497C9B06E34}"/>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3EB3336C-C05E-F699-6259-D5204CB0AE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
        <p:nvSpPr>
          <p:cNvPr id="17" name="Picture Placeholder 16">
            <a:extLst>
              <a:ext uri="{FF2B5EF4-FFF2-40B4-BE49-F238E27FC236}">
                <a16:creationId xmlns:a16="http://schemas.microsoft.com/office/drawing/2014/main" id="{868ECEF7-DC95-A42A-891E-829CAD27CC81}"/>
              </a:ext>
            </a:extLst>
          </p:cNvPr>
          <p:cNvSpPr>
            <a:spLocks noGrp="1" noChangeAspect="1"/>
          </p:cNvSpPr>
          <p:nvPr>
            <p:ph type="pic" sz="quarter" idx="14" hasCustomPrompt="1"/>
          </p:nvPr>
        </p:nvSpPr>
        <p:spPr>
          <a:xfrm>
            <a:off x="1981200" y="0"/>
            <a:ext cx="10210344" cy="2560196"/>
          </a:xfrm>
          <a:custGeom>
            <a:avLst/>
            <a:gdLst>
              <a:gd name="connsiteX0" fmla="*/ 0 w 10210344"/>
              <a:gd name="connsiteY0" fmla="*/ 0 h 2560196"/>
              <a:gd name="connsiteX1" fmla="*/ 10210344 w 10210344"/>
              <a:gd name="connsiteY1" fmla="*/ 0 h 2560196"/>
              <a:gd name="connsiteX2" fmla="*/ 10210344 w 10210344"/>
              <a:gd name="connsiteY2" fmla="*/ 1210355 h 2560196"/>
              <a:gd name="connsiteX3" fmla="*/ 9162204 w 10210344"/>
              <a:gd name="connsiteY3" fmla="*/ 1530783 h 2560196"/>
              <a:gd name="connsiteX4" fmla="*/ 7296380 w 10210344"/>
              <a:gd name="connsiteY4" fmla="*/ 2523391 h 2560196"/>
              <a:gd name="connsiteX5" fmla="*/ 4814354 w 10210344"/>
              <a:gd name="connsiteY5" fmla="*/ 1798981 h 2560196"/>
              <a:gd name="connsiteX6" fmla="*/ 0 w 10210344"/>
              <a:gd name="connsiteY6" fmla="*/ 0 h 256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344" h="2560196">
                <a:moveTo>
                  <a:pt x="0" y="0"/>
                </a:moveTo>
                <a:lnTo>
                  <a:pt x="10210344" y="0"/>
                </a:lnTo>
                <a:lnTo>
                  <a:pt x="10210344" y="1210355"/>
                </a:lnTo>
                <a:cubicBezTo>
                  <a:pt x="9850841" y="1275928"/>
                  <a:pt x="9498071" y="1368695"/>
                  <a:pt x="9162204" y="1530783"/>
                </a:cubicBezTo>
                <a:cubicBezTo>
                  <a:pt x="8525924" y="1837931"/>
                  <a:pt x="7974850" y="2383731"/>
                  <a:pt x="7296380" y="2523391"/>
                </a:cubicBezTo>
                <a:cubicBezTo>
                  <a:pt x="6403721" y="2707145"/>
                  <a:pt x="5607131" y="2161599"/>
                  <a:pt x="4814354" y="1798981"/>
                </a:cubicBezTo>
                <a:cubicBezTo>
                  <a:pt x="3312799" y="1112188"/>
                  <a:pt x="2254492" y="1647250"/>
                  <a:pt x="0" y="0"/>
                </a:cubicBezTo>
                <a:close/>
              </a:path>
            </a:pathLst>
          </a:custGeom>
          <a:solidFill>
            <a:schemeClr val="bg1">
              <a:lumMod val="75000"/>
            </a:schemeClr>
          </a:solidFill>
        </p:spPr>
        <p:txBody>
          <a:bodyPr wrap="square" lIns="180000" tIns="180000" rIns="180000" bIns="360000" anchor="t" anchorCtr="0">
            <a:noAutofit/>
          </a:bodyPr>
          <a:lstStyle>
            <a:lvl1pPr algn="r">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F52657-3706-698A-E5A4-7392BCB10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04AF43-F4D7-4307-AAC6-978BA3428C8A}"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14160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F06F2204-047D-7C61-7E75-1FFC099CC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68809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1810F-C225-61FB-F899-73661BAF6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0F0ABB-BB79-4AFB-97FB-A631ED08C459}"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4074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Green/Blue]">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234B6D88-923D-49C0-EFAB-2F1C4FD69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r="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577131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Green/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D3A230-AE8F-D97C-69C1-769F87897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2D710C-B5D9-4CB5-94E6-E2CD1833AE84}"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5318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Navy Blue]">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EC894EE3-FC61-7F5E-6E8E-C658D6E42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98987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Nav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BC271-4CB0-795C-1710-8A0C2D71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E561842-7DDB-4B93-A9F9-000F48B93157}"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49381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Orange/Brown]">
    <p:spTree>
      <p:nvGrpSpPr>
        <p:cNvPr id="1" name=""/>
        <p:cNvGrpSpPr/>
        <p:nvPr/>
      </p:nvGrpSpPr>
      <p:grpSpPr>
        <a:xfrm>
          <a:off x="0" y="0"/>
          <a:ext cx="0" cy="0"/>
          <a:chOff x="0" y="0"/>
          <a:chExt cx="0" cy="0"/>
        </a:xfrm>
      </p:grpSpPr>
      <p:pic>
        <p:nvPicPr>
          <p:cNvPr id="14" name="Picture 13" descr="A brown and white background&#10;&#10;Description automatically generated">
            <a:extLst>
              <a:ext uri="{FF2B5EF4-FFF2-40B4-BE49-F238E27FC236}">
                <a16:creationId xmlns:a16="http://schemas.microsoft.com/office/drawing/2014/main" id="{F97933ED-3AAF-72D3-AA3F-3E87396FA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258496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Orange/Brow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C5F9B9-CAB2-D67D-B89C-AB96891D3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AAF764-000E-408A-BB85-8AEC778B5B62}"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887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3ACF4C-E6E9-74FE-FC55-CD38811C285B}"/>
              </a:ext>
            </a:extLst>
          </p:cNvPr>
          <p:cNvSpPr/>
          <p:nvPr userDrawn="1"/>
        </p:nvSpPr>
        <p:spPr>
          <a:xfrm>
            <a:off x="0" y="0"/>
            <a:ext cx="1219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white background with black dots&#10;&#10;Description automatically generated">
            <a:extLst>
              <a:ext uri="{FF2B5EF4-FFF2-40B4-BE49-F238E27FC236}">
                <a16:creationId xmlns:a16="http://schemas.microsoft.com/office/drawing/2014/main" id="{0B1188FC-06B2-195D-7BD7-B404572AB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661367"/>
            <a:ext cx="10440000" cy="1620000"/>
          </a:xfrm>
        </p:spPr>
        <p:txBody>
          <a:bodyPr/>
          <a:lstStyle>
            <a:lvl1pPr algn="ctr">
              <a:lnSpc>
                <a:spcPct val="105000"/>
              </a:lnSpc>
              <a:defRPr sz="4800">
                <a:solidFill>
                  <a:schemeClr val="accent2"/>
                </a:solidFill>
                <a:latin typeface="VAG Rounded Next Medium" panose="020F0602020203020204" pitchFamily="34" charset="0"/>
              </a:defRPr>
            </a:lvl1pPr>
          </a:lstStyle>
          <a:p>
            <a:r>
              <a:rPr lang="en-US"/>
              <a:t>Key Statement</a:t>
            </a:r>
            <a:endParaRPr lang="en-GB"/>
          </a:p>
        </p:txBody>
      </p:sp>
    </p:spTree>
    <p:extLst>
      <p:ext uri="{BB962C8B-B14F-4D97-AF65-F5344CB8AC3E}">
        <p14:creationId xmlns:p14="http://schemas.microsoft.com/office/powerpoint/2010/main" val="276085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91E093D-A47B-B0E4-9825-D9B7E3048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 r="1"/>
          <a:stretch/>
        </p:blipFill>
        <p:spPr>
          <a:xfrm>
            <a:off x="0" y="0"/>
            <a:ext cx="12191999"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7" name="Picture 6">
            <a:extLst>
              <a:ext uri="{FF2B5EF4-FFF2-40B4-BE49-F238E27FC236}">
                <a16:creationId xmlns:a16="http://schemas.microsoft.com/office/drawing/2014/main" id="{C4DF213B-DDBB-A137-F283-4411D417892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12" name="Picture 11">
            <a:extLst>
              <a:ext uri="{FF2B5EF4-FFF2-40B4-BE49-F238E27FC236}">
                <a16:creationId xmlns:a16="http://schemas.microsoft.com/office/drawing/2014/main" id="{4A9E0967-C60E-D93D-8377-C6D71AD621F8}"/>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04869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yellow wavy background&#10;&#10;Description automatically generated">
            <a:extLst>
              <a:ext uri="{FF2B5EF4-FFF2-40B4-BE49-F238E27FC236}">
                <a16:creationId xmlns:a16="http://schemas.microsoft.com/office/drawing/2014/main" id="{E2BDE7D3-4A22-F333-5555-E2DF28937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343734"/>
            <a:ext cx="10440000" cy="1620000"/>
          </a:xfrm>
        </p:spPr>
        <p:txBody>
          <a:bodyPr/>
          <a:lstStyle>
            <a:lvl1pPr algn="ctr">
              <a:lnSpc>
                <a:spcPct val="105000"/>
              </a:lnSpc>
              <a:defRPr sz="4800">
                <a:solidFill>
                  <a:schemeClr val="bg1"/>
                </a:solidFill>
                <a:latin typeface="VAG Rounded Next Medium" panose="020F0602020203020204" pitchFamily="34" charset="0"/>
              </a:defRPr>
            </a:lvl1pPr>
          </a:lstStyle>
          <a:p>
            <a:r>
              <a:rPr lang="en-US"/>
              <a:t>Thank-you</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CF095BEC-4E12-8CE7-9720-3AE2F6E8F988}"/>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2CCB16CF-F111-CEFC-F8B3-EE4C27C4A7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Tree>
    <p:extLst>
      <p:ext uri="{BB962C8B-B14F-4D97-AF65-F5344CB8AC3E}">
        <p14:creationId xmlns:p14="http://schemas.microsoft.com/office/powerpoint/2010/main" val="3459527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A6C7C-078A-49DF-AE7A-D3DDF8E99D67}" type="datetime1">
              <a:rPr lang="en-GB" smtClean="0"/>
              <a:t>14/02/2025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48050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5EC11-1721-4360-A378-F6649AC6227E}" type="datetime1">
              <a:rPr lang="en-GB" smtClean="0"/>
              <a:t>14/02/2025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230695-3632-487E-8506-209914F05A01}"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02031" y="1981201"/>
            <a:ext cx="1098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74542351-0D01-4C4E-A00D-05516CC6F4F8}" type="datetime1">
              <a:rPr lang="en-GB" smtClean="0"/>
              <a:t>14/02/2025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E312E6-FA90-4A59-849C-194B2CB6E855}"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216762" y="1888067"/>
            <a:ext cx="5400000" cy="4356000"/>
          </a:xfrm>
          <a:prstGeom prst="roundRect">
            <a:avLst>
              <a:gd name="adj" fmla="val 335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81254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p>
            <a:fld id="{B2DCA67C-1FDD-4289-A45B-1C24A8752454}"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02031" y="1888067"/>
            <a:ext cx="11014731" cy="4356000"/>
          </a:xfrm>
          <a:prstGeom prst="roundRect">
            <a:avLst>
              <a:gd name="adj" fmla="val 267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75870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3" name="Picture 12" descr="A yellow and orange background&#10;&#10;Description automatically generated">
            <a:extLst>
              <a:ext uri="{FF2B5EF4-FFF2-40B4-BE49-F238E27FC236}">
                <a16:creationId xmlns:a16="http://schemas.microsoft.com/office/drawing/2014/main" id="{89B55A0A-BEAC-860A-CBA9-753D687395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6555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A977A-EEFB-47D5-C678-0FC0D52E1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BBF2D1-A9DE-450B-BD5F-55EFF1E77543}" type="datetime1">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3271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Blue/Orange]">
    <p:spTree>
      <p:nvGrpSpPr>
        <p:cNvPr id="1" name=""/>
        <p:cNvGrpSpPr/>
        <p:nvPr/>
      </p:nvGrpSpPr>
      <p:grpSpPr>
        <a:xfrm>
          <a:off x="0" y="0"/>
          <a:ext cx="0" cy="0"/>
          <a:chOff x="0" y="0"/>
          <a:chExt cx="0" cy="0"/>
        </a:xfrm>
      </p:grpSpPr>
      <p:pic>
        <p:nvPicPr>
          <p:cNvPr id="8" name="Picture 7" descr="A blue and orange background&#10;&#10;Description automatically generated">
            <a:extLst>
              <a:ext uri="{FF2B5EF4-FFF2-40B4-BE49-F238E27FC236}">
                <a16:creationId xmlns:a16="http://schemas.microsoft.com/office/drawing/2014/main" id="{244E6FE7-A9B9-5A6A-9AF4-A2EDC757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08030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0354F9-6820-7598-7D6C-A0184707471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Placeholder 1"/>
          <p:cNvSpPr>
            <a:spLocks noGrp="1"/>
          </p:cNvSpPr>
          <p:nvPr>
            <p:ph type="title"/>
          </p:nvPr>
        </p:nvSpPr>
        <p:spPr>
          <a:xfrm>
            <a:off x="602031" y="274868"/>
            <a:ext cx="10440000" cy="900000"/>
          </a:xfrm>
          <a:prstGeom prst="rect">
            <a:avLst/>
          </a:prstGeom>
        </p:spPr>
        <p:txBody>
          <a:bodyPr vert="horz" lIns="0" tIns="0" rIns="0" bIns="0" rtlCol="0" anchor="ctr">
            <a:noAutofit/>
          </a:bodyPr>
          <a:lstStyle/>
          <a:p>
            <a:endParaRPr lang="en-GB"/>
          </a:p>
        </p:txBody>
      </p:sp>
      <p:sp>
        <p:nvSpPr>
          <p:cNvPr id="3" name="Text Placeholder 2"/>
          <p:cNvSpPr>
            <a:spLocks noGrp="1"/>
          </p:cNvSpPr>
          <p:nvPr>
            <p:ph type="body" idx="1"/>
          </p:nvPr>
        </p:nvSpPr>
        <p:spPr>
          <a:xfrm>
            <a:off x="602031" y="1976318"/>
            <a:ext cx="10980000" cy="399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p:cNvSpPr>
            <a:spLocks noGrp="1"/>
          </p:cNvSpPr>
          <p:nvPr>
            <p:ph type="dt" sz="half" idx="2"/>
          </p:nvPr>
        </p:nvSpPr>
        <p:spPr>
          <a:xfrm>
            <a:off x="6690749" y="6358249"/>
            <a:ext cx="2520000" cy="360000"/>
          </a:xfrm>
          <a:prstGeom prst="rect">
            <a:avLst/>
          </a:prstGeom>
        </p:spPr>
        <p:txBody>
          <a:bodyPr vert="horz" lIns="0" tIns="0" rIns="0" bIns="0" rtlCol="0" anchor="ctr"/>
          <a:lstStyle>
            <a:lvl1pPr algn="l">
              <a:defRPr sz="1500">
                <a:solidFill>
                  <a:schemeClr val="tx2"/>
                </a:solidFill>
                <a:latin typeface="+mj-lt"/>
              </a:defRPr>
            </a:lvl1pPr>
          </a:lstStyle>
          <a:p>
            <a:fld id="{96B4C594-0B96-4F5A-984A-EA98CBA1964E}" type="datetime1">
              <a:rPr lang="en-GB" smtClean="0"/>
              <a:t>14/02/2025</a:t>
            </a:fld>
            <a:endParaRPr lang="en-GB"/>
          </a:p>
        </p:txBody>
      </p:sp>
      <p:sp>
        <p:nvSpPr>
          <p:cNvPr id="5" name="Footer Placeholder 4"/>
          <p:cNvSpPr>
            <a:spLocks noGrp="1"/>
          </p:cNvSpPr>
          <p:nvPr>
            <p:ph type="ftr" sz="quarter" idx="3"/>
          </p:nvPr>
        </p:nvSpPr>
        <p:spPr>
          <a:xfrm>
            <a:off x="602031" y="6358249"/>
            <a:ext cx="5975238" cy="360000"/>
          </a:xfrm>
          <a:prstGeom prst="rect">
            <a:avLst/>
          </a:prstGeom>
        </p:spPr>
        <p:txBody>
          <a:bodyPr vert="horz" lIns="0" tIns="0" rIns="0" bIns="0" rtlCol="0" anchor="ctr"/>
          <a:lstStyle>
            <a:lvl1pPr algn="l">
              <a:defRPr sz="1500">
                <a:solidFill>
                  <a:schemeClr val="tx2"/>
                </a:solidFill>
                <a:latin typeface="+mj-lt"/>
              </a:defRPr>
            </a:lvl1pPr>
          </a:lstStyle>
          <a:p>
            <a:endParaRPr lang="en-GB"/>
          </a:p>
        </p:txBody>
      </p:sp>
      <p:sp>
        <p:nvSpPr>
          <p:cNvPr id="6" name="Slide Number Placeholder 5"/>
          <p:cNvSpPr>
            <a:spLocks noGrp="1"/>
          </p:cNvSpPr>
          <p:nvPr>
            <p:ph type="sldNum" sz="quarter" idx="4"/>
          </p:nvPr>
        </p:nvSpPr>
        <p:spPr>
          <a:xfrm>
            <a:off x="11157969" y="274868"/>
            <a:ext cx="432000" cy="900000"/>
          </a:xfrm>
          <a:prstGeom prst="rect">
            <a:avLst/>
          </a:prstGeom>
        </p:spPr>
        <p:txBody>
          <a:bodyPr vert="horz" lIns="0" tIns="223200" rIns="0" bIns="0" rtlCol="0" anchor="t" anchorCtr="0"/>
          <a:lstStyle>
            <a:lvl1pPr algn="r">
              <a:defRPr sz="1500">
                <a:solidFill>
                  <a:schemeClr val="bg1"/>
                </a:solidFill>
                <a:latin typeface="+mj-lt"/>
              </a:defRPr>
            </a:lvl1pPr>
          </a:lstStyle>
          <a:p>
            <a:fld id="{F5AEA0E0-5CC6-4BD0-905C-A0021E419432}" type="slidenum">
              <a:rPr lang="en-GB" smtClean="0"/>
              <a:pPr/>
              <a:t>‹#›</a:t>
            </a:fld>
            <a:endParaRPr lang="en-GB"/>
          </a:p>
        </p:txBody>
      </p:sp>
      <p:sp>
        <p:nvSpPr>
          <p:cNvPr id="7" name="MSIPCMContentMarking" descr="{&quot;HashCode&quot;:431517927,&quot;Placement&quot;:&quot;Header&quot;,&quot;Top&quot;:0.0,&quot;Left&quot;:440.987549,&quot;SlideWidth&quot;:960,&quot;SlideHeight&quot;:540}"/>
          <p:cNvSpPr txBox="1"/>
          <p:nvPr userDrawn="1"/>
        </p:nvSpPr>
        <p:spPr>
          <a:xfrm>
            <a:off x="5600542" y="0"/>
            <a:ext cx="990916" cy="330706"/>
          </a:xfrm>
          <a:prstGeom prst="rect">
            <a:avLst/>
          </a:prstGeom>
          <a:noFill/>
        </p:spPr>
        <p:txBody>
          <a:bodyPr vert="horz" wrap="square" lIns="0" tIns="0" rIns="0" bIns="0" rtlCol="0" anchor="ctr" anchorCtr="1">
            <a:spAutoFit/>
          </a:bodyPr>
          <a:lstStyle/>
          <a:p>
            <a:pPr algn="ctr">
              <a:spcBef>
                <a:spcPts val="0"/>
              </a:spcBef>
              <a:spcAft>
                <a:spcPts val="0"/>
              </a:spcAft>
            </a:pPr>
            <a:r>
              <a:rPr lang="en-AU" sz="14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52" r:id="rId3"/>
    <p:sldLayoutId id="2147483650" r:id="rId4"/>
    <p:sldLayoutId id="2147483676" r:id="rId5"/>
    <p:sldLayoutId id="2147483677"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78" r:id="rId19"/>
    <p:sldLayoutId id="2147483679" r:id="rId20"/>
    <p:sldLayoutId id="2147483675" r:id="rId21"/>
    <p:sldLayoutId id="2147483655" r:id="rId2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player.vimeo.com/video/1017389702?app_id=122963" TargetMode="Externa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player.vimeo.com/video/1017391555?app_id=122963" TargetMode="Externa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https://player.vimeo.com/video/1053216233?h=f3152783fb&amp;amp;app_id=122963"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kahoot.it/challenge/03177446?challenge-id=1b74c8e3-113e-4e55-bb6a-47a4f84ed88b_1738814215843"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487B-52A6-ECA6-CCE2-24083D75D438}"/>
              </a:ext>
            </a:extLst>
          </p:cNvPr>
          <p:cNvSpPr>
            <a:spLocks noGrp="1"/>
          </p:cNvSpPr>
          <p:nvPr>
            <p:ph type="title"/>
          </p:nvPr>
        </p:nvSpPr>
        <p:spPr/>
        <p:txBody>
          <a:bodyPr/>
          <a:lstStyle/>
          <a:p>
            <a:r>
              <a:rPr lang="en-US" b="1" dirty="0">
                <a:latin typeface="Verdana"/>
                <a:ea typeface="Verdana"/>
              </a:rPr>
              <a:t>1. Teacher Instructions</a:t>
            </a:r>
          </a:p>
        </p:txBody>
      </p:sp>
      <p:sp>
        <p:nvSpPr>
          <p:cNvPr id="3" name="TextBox 2">
            <a:extLst>
              <a:ext uri="{FF2B5EF4-FFF2-40B4-BE49-F238E27FC236}">
                <a16:creationId xmlns:a16="http://schemas.microsoft.com/office/drawing/2014/main" id="{A7721118-8A03-EBD9-71A6-454C522CC548}"/>
              </a:ext>
            </a:extLst>
          </p:cNvPr>
          <p:cNvSpPr txBox="1"/>
          <p:nvPr/>
        </p:nvSpPr>
        <p:spPr>
          <a:xfrm>
            <a:off x="602031" y="1552832"/>
            <a:ext cx="1085336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b="1" dirty="0">
                <a:solidFill>
                  <a:srgbClr val="000000"/>
                </a:solidFill>
                <a:latin typeface="VAG Rounded Next"/>
                <a:ea typeface="Verdana"/>
                <a:cs typeface="Segoe UI"/>
              </a:rPr>
              <a:t>Pre-visit: </a:t>
            </a:r>
            <a:r>
              <a:rPr lang="en-AU" sz="1600" dirty="0">
                <a:solidFill>
                  <a:srgbClr val="000000"/>
                </a:solidFill>
                <a:latin typeface="VAG Rounded Next"/>
                <a:ea typeface="Verdana"/>
                <a:cs typeface="Segoe UI"/>
              </a:rPr>
              <a:t>Introduction Lesson</a:t>
            </a:r>
          </a:p>
          <a:p>
            <a:endParaRPr lang="en-US" sz="1600" b="1" dirty="0">
              <a:solidFill>
                <a:srgbClr val="000000"/>
              </a:solidFill>
              <a:latin typeface="VAG Rounded Next"/>
              <a:ea typeface="Verdana"/>
              <a:cs typeface="Segoe UI"/>
            </a:endParaRPr>
          </a:p>
          <a:p>
            <a:r>
              <a:rPr lang="en-AU" sz="1600" b="1" dirty="0">
                <a:solidFill>
                  <a:srgbClr val="000000"/>
                </a:solidFill>
                <a:latin typeface="VAG Rounded Next"/>
                <a:ea typeface="Verdana"/>
                <a:cs typeface="Segoe UI"/>
              </a:rPr>
              <a:t>Length:</a:t>
            </a:r>
            <a:r>
              <a:rPr lang="en-AU" sz="1600" dirty="0">
                <a:solidFill>
                  <a:srgbClr val="000000"/>
                </a:solidFill>
                <a:latin typeface="VAG Rounded Next"/>
                <a:ea typeface="Verdana"/>
                <a:cs typeface="Segoe UI"/>
              </a:rPr>
              <a:t> Approximately 60 minutes</a:t>
            </a:r>
            <a:endParaRPr lang="en-US" sz="1600" dirty="0">
              <a:solidFill>
                <a:srgbClr val="000000"/>
              </a:solidFill>
              <a:latin typeface="VAG Rounded Next"/>
              <a:ea typeface="Verdana"/>
              <a:cs typeface="Segoe UI"/>
            </a:endParaRPr>
          </a:p>
          <a:p>
            <a:endParaRPr lang="en-US" sz="1600" b="1" dirty="0">
              <a:solidFill>
                <a:srgbClr val="000000"/>
              </a:solidFill>
              <a:latin typeface="VAG Rounded Next"/>
              <a:ea typeface="Verdana"/>
              <a:cs typeface="Segoe UI"/>
            </a:endParaRPr>
          </a:p>
          <a:p>
            <a:r>
              <a:rPr lang="en-US" sz="1600" b="1" dirty="0">
                <a:solidFill>
                  <a:srgbClr val="000000"/>
                </a:solidFill>
                <a:latin typeface="VAG Rounded Next"/>
                <a:ea typeface="Verdana"/>
                <a:cs typeface="Segoe UI"/>
              </a:rPr>
              <a:t>Description: </a:t>
            </a:r>
            <a:r>
              <a:rPr lang="en-US" sz="1600" dirty="0">
                <a:solidFill>
                  <a:srgbClr val="000000"/>
                </a:solidFill>
                <a:latin typeface="VAG Rounded Next"/>
                <a:ea typeface="Verdana"/>
                <a:cs typeface="Segoe UI"/>
              </a:rPr>
              <a:t>St</a:t>
            </a:r>
            <a:r>
              <a:rPr lang="en-US" sz="1600" dirty="0">
                <a:solidFill>
                  <a:srgbClr val="1B3751"/>
                </a:solidFill>
                <a:latin typeface="VAG Rounded Next"/>
                <a:ea typeface="Verdana"/>
                <a:cs typeface="Segoe UI"/>
              </a:rPr>
              <a:t>udents participating in the</a:t>
            </a:r>
            <a:r>
              <a:rPr lang="en-US" sz="1600" i="1" dirty="0">
                <a:solidFill>
                  <a:srgbClr val="1B3751"/>
                </a:solidFill>
                <a:latin typeface="VAG Rounded Next"/>
                <a:ea typeface="Verdana"/>
                <a:cs typeface="Segoe UI"/>
              </a:rPr>
              <a:t> Future Water Story </a:t>
            </a:r>
            <a:r>
              <a:rPr lang="en-US" sz="1600" dirty="0">
                <a:solidFill>
                  <a:srgbClr val="1B3751"/>
                </a:solidFill>
                <a:latin typeface="VAG Rounded Next"/>
                <a:ea typeface="Verdana"/>
                <a:cs typeface="Segoe UI"/>
              </a:rPr>
              <a:t>at the Western Treatment Plant, will explore the theme: </a:t>
            </a:r>
            <a:r>
              <a:rPr lang="en-US" sz="1600" b="1" dirty="0">
                <a:solidFill>
                  <a:srgbClr val="1B3751"/>
                </a:solidFill>
                <a:latin typeface="VAG Rounded Next"/>
                <a:ea typeface="Verdana"/>
                <a:cs typeface="Segoe UI"/>
              </a:rPr>
              <a:t>How do we make the use of water in Melbourne sustainable?</a:t>
            </a:r>
            <a:endParaRPr lang="en-US" sz="1600" dirty="0">
              <a:solidFill>
                <a:srgbClr val="000000"/>
              </a:solidFill>
              <a:latin typeface="VAG Rounded Next"/>
              <a:ea typeface="Verdana"/>
              <a:cs typeface="Segoe UI"/>
            </a:endParaRPr>
          </a:p>
          <a:p>
            <a:endParaRPr lang="en-US" sz="1600" dirty="0">
              <a:latin typeface="VAG Rounded Next"/>
              <a:ea typeface="Verdana"/>
              <a:cs typeface="Segoe UI"/>
            </a:endParaRPr>
          </a:p>
          <a:p>
            <a:r>
              <a:rPr lang="en-US" sz="1600" dirty="0">
                <a:latin typeface="VAG Rounded Next"/>
                <a:ea typeface="Verdana"/>
                <a:cs typeface="Segoe UI"/>
              </a:rPr>
              <a:t>This lesson is aimed at preparing your students for their visit to the WTP. It includes key content and terms to help them participate in the Future Water Story.</a:t>
            </a:r>
          </a:p>
          <a:p>
            <a:endParaRPr lang="en-US" sz="1600" b="1" dirty="0">
              <a:latin typeface="VAG Rounded Next"/>
              <a:ea typeface="Verdana"/>
              <a:cs typeface="Segoe UI"/>
            </a:endParaRPr>
          </a:p>
          <a:p>
            <a:r>
              <a:rPr lang="en-AU" sz="1600" b="1" dirty="0">
                <a:latin typeface="VAG Rounded Next"/>
                <a:ea typeface="Verdana"/>
                <a:cs typeface="Segoe UI"/>
              </a:rPr>
              <a:t>Overview: </a:t>
            </a:r>
          </a:p>
          <a:p>
            <a:pPr marL="285750" indent="-285750">
              <a:buFont typeface="Arial,Sans-Serif"/>
              <a:buChar char="•"/>
            </a:pPr>
            <a:r>
              <a:rPr lang="en-AU" sz="1600" dirty="0">
                <a:latin typeface="VAG Rounded Next"/>
                <a:ea typeface="Verdana"/>
                <a:cs typeface="Segoe UI"/>
              </a:rPr>
              <a:t>Students learn about water catchments, the sewerage network, water scarcity and sustainability</a:t>
            </a:r>
          </a:p>
          <a:p>
            <a:pPr marL="285750" indent="-285750">
              <a:buFont typeface="Arial,Sans-Serif"/>
              <a:buChar char="•"/>
            </a:pPr>
            <a:r>
              <a:rPr lang="en-AU" sz="1600" dirty="0">
                <a:latin typeface="VAG Rounded Next"/>
                <a:ea typeface="Verdana"/>
                <a:cs typeface="Segoe UI"/>
              </a:rPr>
              <a:t>Students complete tasks and write notes to prepare for the Future Water Story</a:t>
            </a:r>
          </a:p>
          <a:p>
            <a:pPr marL="285750" indent="-285750">
              <a:buFont typeface="Arial,Sans-Serif"/>
              <a:buChar char="•"/>
            </a:pPr>
            <a:r>
              <a:rPr lang="en-AU" sz="1600" dirty="0">
                <a:latin typeface="VAG Rounded Next"/>
                <a:ea typeface="Verdana"/>
                <a:cs typeface="Segoe UI"/>
              </a:rPr>
              <a:t>Allocate your students into teams to participate in the Circular Cities Digital Challenge</a:t>
            </a:r>
          </a:p>
          <a:p>
            <a:pPr marL="285750" indent="-285750">
              <a:buFont typeface="Arial,Sans-Serif"/>
              <a:buChar char="•"/>
            </a:pPr>
            <a:endParaRPr lang="en-AU" sz="1600" dirty="0">
              <a:latin typeface="VAG Rounded Next"/>
              <a:ea typeface="Verdana"/>
              <a:cs typeface="Segoe UI"/>
            </a:endParaRPr>
          </a:p>
          <a:p>
            <a:pPr marL="285750" indent="-285750">
              <a:buFont typeface="Arial,Sans-Serif"/>
              <a:buChar char="•"/>
            </a:pPr>
            <a:endParaRPr lang="en-US" sz="1600" dirty="0">
              <a:latin typeface="VAG Rounded Next"/>
              <a:ea typeface="Verdana"/>
              <a:cs typeface="Segoe UI"/>
            </a:endParaRPr>
          </a:p>
          <a:p>
            <a:r>
              <a:rPr lang="en-AU" sz="1600" b="1" dirty="0">
                <a:latin typeface="VAG Rounded Next"/>
                <a:ea typeface="Verdana"/>
                <a:cs typeface="Segoe UI"/>
              </a:rPr>
              <a:t>Optional extra lesson: </a:t>
            </a:r>
            <a:r>
              <a:rPr lang="en-AU" sz="1600" dirty="0">
                <a:latin typeface="VAG Rounded Next"/>
                <a:ea typeface="Verdana"/>
                <a:cs typeface="Segoe UI"/>
              </a:rPr>
              <a:t>Western Treatment Plant – GIS map lesson (Length </a:t>
            </a:r>
            <a:r>
              <a:rPr lang="en-US" sz="1600" dirty="0">
                <a:latin typeface="VAG Rounded Next"/>
                <a:ea typeface="Verdana"/>
                <a:cs typeface="Segoe UI"/>
              </a:rPr>
              <a:t>60 minutes)</a:t>
            </a:r>
            <a:endParaRPr lang="en-AU" sz="1600" b="1" dirty="0">
              <a:latin typeface="VAG Rounded Next"/>
              <a:ea typeface="Verdana"/>
              <a:cs typeface="Segoe UI"/>
            </a:endParaRPr>
          </a:p>
          <a:p>
            <a:endParaRPr lang="en-US" sz="1600" dirty="0">
              <a:latin typeface="VAG Rounded Next"/>
              <a:ea typeface="Verdana"/>
              <a:cs typeface="Segoe UI"/>
            </a:endParaRPr>
          </a:p>
          <a:p>
            <a:r>
              <a:rPr lang="en-US" sz="1600" dirty="0">
                <a:latin typeface="VAG Rounded Next"/>
                <a:ea typeface="Verdana"/>
                <a:cs typeface="Segoe UI"/>
              </a:rPr>
              <a:t>***See </a:t>
            </a:r>
            <a:r>
              <a:rPr lang="en-US" sz="1600" b="1" dirty="0">
                <a:latin typeface="VAG Rounded Next"/>
                <a:ea typeface="Verdana"/>
                <a:cs typeface="Segoe UI"/>
              </a:rPr>
              <a:t>Notes</a:t>
            </a:r>
            <a:r>
              <a:rPr lang="en-US" sz="1600" dirty="0">
                <a:latin typeface="VAG Rounded Next"/>
                <a:ea typeface="Verdana"/>
                <a:cs typeface="Segoe UI"/>
              </a:rPr>
              <a:t> on each slide for more teaching notes and ideas***</a:t>
            </a:r>
            <a:endParaRPr lang="en-AU" sz="1600" dirty="0">
              <a:latin typeface="VAG Rounded Next"/>
              <a:ea typeface="Verdana"/>
              <a:cs typeface="Segoe UI"/>
            </a:endParaRPr>
          </a:p>
          <a:p>
            <a:endParaRPr lang="en-AU" sz="1600" dirty="0">
              <a:latin typeface="Bliss Pro"/>
              <a:ea typeface="Verdana"/>
              <a:cs typeface="Segoe UI"/>
            </a:endParaRPr>
          </a:p>
          <a:p>
            <a:endParaRPr lang="en-US" sz="1400" dirty="0">
              <a:latin typeface="Verdana"/>
              <a:ea typeface="Verdana"/>
              <a:cs typeface="Segoe UI"/>
            </a:endParaRPr>
          </a:p>
        </p:txBody>
      </p:sp>
    </p:spTree>
    <p:extLst>
      <p:ext uri="{BB962C8B-B14F-4D97-AF65-F5344CB8AC3E}">
        <p14:creationId xmlns:p14="http://schemas.microsoft.com/office/powerpoint/2010/main" val="302252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Key knowledge</a:t>
            </a:r>
          </a:p>
        </p:txBody>
      </p:sp>
      <p:sp>
        <p:nvSpPr>
          <p:cNvPr id="3" name="Slide Number Placeholder 2">
            <a:extLst>
              <a:ext uri="{FF2B5EF4-FFF2-40B4-BE49-F238E27FC236}">
                <a16:creationId xmlns:a16="http://schemas.microsoft.com/office/drawing/2014/main" id="{1D83A3DD-833E-8944-6C40-29D7817518DC}"/>
              </a:ext>
            </a:extLst>
          </p:cNvPr>
          <p:cNvSpPr>
            <a:spLocks noGrp="1"/>
          </p:cNvSpPr>
          <p:nvPr>
            <p:ph type="sldNum" sz="quarter" idx="4294967295"/>
          </p:nvPr>
        </p:nvSpPr>
        <p:spPr>
          <a:xfrm>
            <a:off x="11760200" y="274638"/>
            <a:ext cx="431800" cy="900112"/>
          </a:xfrm>
        </p:spPr>
        <p:txBody>
          <a:bodyPr/>
          <a:lstStyle/>
          <a:p>
            <a:fld id="{F5AEA0E0-5CC6-4BD0-905C-A0021E419432}" type="slidenum">
              <a:rPr lang="en-GB" smtClean="0"/>
              <a:t>10</a:t>
            </a:fld>
            <a:endParaRPr lang="en-GB"/>
          </a:p>
        </p:txBody>
      </p:sp>
    </p:spTree>
    <p:extLst>
      <p:ext uri="{BB962C8B-B14F-4D97-AF65-F5344CB8AC3E}">
        <p14:creationId xmlns:p14="http://schemas.microsoft.com/office/powerpoint/2010/main" val="334158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1.5: Water supply catchments</a:t>
            </a:r>
          </a:p>
        </p:txBody>
      </p:sp>
      <p:pic>
        <p:nvPicPr>
          <p:cNvPr id="10" name="Picture Placeholder 9" descr="A lake surrounded by mountains&#10;&#10;Description automatically generated">
            <a:extLst>
              <a:ext uri="{FF2B5EF4-FFF2-40B4-BE49-F238E27FC236}">
                <a16:creationId xmlns:a16="http://schemas.microsoft.com/office/drawing/2014/main" id="{3589D36C-8255-94A7-9151-86EE14EEB31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802" b="19802"/>
          <a:stretch>
            <a:fillRect/>
          </a:stretch>
        </p:blipFill>
        <p:spPr>
          <a:xfrm>
            <a:off x="6096000" y="1847129"/>
            <a:ext cx="5400000" cy="4356000"/>
          </a:xfrm>
        </p:spPr>
      </p:pic>
      <p:sp>
        <p:nvSpPr>
          <p:cNvPr id="5" name="Rectangle 4"/>
          <p:cNvSpPr/>
          <p:nvPr/>
        </p:nvSpPr>
        <p:spPr>
          <a:xfrm>
            <a:off x="326405" y="1768379"/>
            <a:ext cx="5769595" cy="4401205"/>
          </a:xfrm>
          <a:prstGeom prst="rect">
            <a:avLst/>
          </a:prstGeom>
        </p:spPr>
        <p:txBody>
          <a:bodyPr wrap="square" lIns="91440" tIns="45720" rIns="91440" bIns="45720" anchor="t">
            <a:spAutoFit/>
          </a:bodyPr>
          <a:lstStyle/>
          <a:p>
            <a:r>
              <a:rPr lang="en-AU" sz="2000" b="1" dirty="0">
                <a:solidFill>
                  <a:schemeClr val="tx2"/>
                </a:solidFill>
              </a:rPr>
              <a:t>What is a water supply catchment?</a:t>
            </a:r>
          </a:p>
          <a:p>
            <a:endParaRPr lang="en-AU" sz="2000" dirty="0">
              <a:solidFill>
                <a:schemeClr val="tx2"/>
              </a:solidFill>
            </a:endParaRPr>
          </a:p>
          <a:p>
            <a:r>
              <a:rPr lang="en-AU" sz="2000" dirty="0">
                <a:solidFill>
                  <a:schemeClr val="tx2"/>
                </a:solidFill>
              </a:rPr>
              <a:t>A drinking water supply catchment is an area of land where water is collected by the natural landscape.</a:t>
            </a:r>
          </a:p>
          <a:p>
            <a:endParaRPr lang="en-AU" sz="2000" dirty="0">
              <a:solidFill>
                <a:schemeClr val="tx2"/>
              </a:solidFill>
            </a:endParaRPr>
          </a:p>
          <a:p>
            <a:r>
              <a:rPr lang="en-AU" sz="2000" dirty="0">
                <a:solidFill>
                  <a:schemeClr val="tx2"/>
                </a:solidFill>
              </a:rPr>
              <a:t>When it rains, water moves over the land and can find its way </a:t>
            </a:r>
          </a:p>
          <a:p>
            <a:pPr marL="285750" indent="-285750">
              <a:buFont typeface="Arial" panose="020B0604020202020204" pitchFamily="34" charset="0"/>
              <a:buChar char="•"/>
            </a:pPr>
            <a:r>
              <a:rPr lang="en-AU" sz="2000" dirty="0">
                <a:solidFill>
                  <a:schemeClr val="tx2"/>
                </a:solidFill>
              </a:rPr>
              <a:t>into the ground</a:t>
            </a:r>
          </a:p>
          <a:p>
            <a:pPr marL="285750" indent="-285750">
              <a:buFont typeface="Arial" panose="020B0604020202020204" pitchFamily="34" charset="0"/>
              <a:buChar char="•"/>
            </a:pPr>
            <a:r>
              <a:rPr lang="en-AU" sz="2000" dirty="0">
                <a:solidFill>
                  <a:schemeClr val="tx2"/>
                </a:solidFill>
              </a:rPr>
              <a:t>into streams or rivers</a:t>
            </a:r>
          </a:p>
          <a:p>
            <a:pPr marL="285750" indent="-285750">
              <a:buFont typeface="Arial" panose="020B0604020202020204" pitchFamily="34" charset="0"/>
              <a:buChar char="•"/>
            </a:pPr>
            <a:r>
              <a:rPr lang="en-AU" sz="2000" dirty="0">
                <a:solidFill>
                  <a:schemeClr val="tx2"/>
                </a:solidFill>
              </a:rPr>
              <a:t>absorbed by plants</a:t>
            </a:r>
          </a:p>
          <a:p>
            <a:pPr marL="285750" indent="-285750">
              <a:buFont typeface="Arial" panose="020B0604020202020204" pitchFamily="34" charset="0"/>
              <a:buChar char="•"/>
            </a:pPr>
            <a:r>
              <a:rPr lang="en-AU" sz="2000" dirty="0">
                <a:solidFill>
                  <a:schemeClr val="tx2"/>
                </a:solidFill>
              </a:rPr>
              <a:t>evaporated back into the atmosphere.</a:t>
            </a:r>
          </a:p>
          <a:p>
            <a:endParaRPr lang="en-AU" sz="2000" dirty="0">
              <a:solidFill>
                <a:schemeClr val="tx2"/>
              </a:solidFill>
            </a:endParaRPr>
          </a:p>
          <a:p>
            <a:r>
              <a:rPr lang="en-AU" sz="2000" dirty="0">
                <a:solidFill>
                  <a:schemeClr val="tx2"/>
                </a:solidFill>
              </a:rPr>
              <a:t>Water that flows into rivers and creeks can be stored in reservoirs that supply Melbourne with water.</a:t>
            </a:r>
          </a:p>
        </p:txBody>
      </p:sp>
      <p:sp>
        <p:nvSpPr>
          <p:cNvPr id="6" name="TextBox 5"/>
          <p:cNvSpPr txBox="1"/>
          <p:nvPr/>
        </p:nvSpPr>
        <p:spPr>
          <a:xfrm>
            <a:off x="9399267" y="6169584"/>
            <a:ext cx="2994212" cy="369332"/>
          </a:xfrm>
          <a:prstGeom prst="rect">
            <a:avLst/>
          </a:prstGeom>
          <a:noFill/>
        </p:spPr>
        <p:txBody>
          <a:bodyPr wrap="square" rtlCol="0">
            <a:spAutoFit/>
          </a:bodyPr>
          <a:lstStyle/>
          <a:p>
            <a:r>
              <a:rPr lang="en-AU" dirty="0">
                <a:solidFill>
                  <a:schemeClr val="tx2"/>
                </a:solidFill>
              </a:rPr>
              <a:t>Upper Yarra Reservoir</a:t>
            </a:r>
          </a:p>
        </p:txBody>
      </p:sp>
    </p:spTree>
    <p:extLst>
      <p:ext uri="{BB962C8B-B14F-4D97-AF65-F5344CB8AC3E}">
        <p14:creationId xmlns:p14="http://schemas.microsoft.com/office/powerpoint/2010/main" val="78613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of a city">
            <a:extLst>
              <a:ext uri="{FF2B5EF4-FFF2-40B4-BE49-F238E27FC236}">
                <a16:creationId xmlns:a16="http://schemas.microsoft.com/office/drawing/2014/main" id="{422CA773-8EEA-EEA2-6FEC-AB80263E0F3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278251" y="1700740"/>
            <a:ext cx="7113722" cy="4872899"/>
          </a:xfrm>
          <a:noFill/>
          <a:ln w="3175">
            <a:solidFill>
              <a:schemeClr val="tx1"/>
            </a:solidFill>
          </a:ln>
        </p:spPr>
      </p:pic>
      <p:sp>
        <p:nvSpPr>
          <p:cNvPr id="3" name="Title 2"/>
          <p:cNvSpPr>
            <a:spLocks noGrp="1"/>
          </p:cNvSpPr>
          <p:nvPr>
            <p:ph type="title"/>
          </p:nvPr>
        </p:nvSpPr>
        <p:spPr>
          <a:xfrm>
            <a:off x="602031" y="274868"/>
            <a:ext cx="10440000" cy="900000"/>
          </a:xfrm>
        </p:spPr>
        <p:txBody>
          <a:bodyPr anchor="ctr">
            <a:normAutofit/>
          </a:bodyPr>
          <a:lstStyle/>
          <a:p>
            <a:r>
              <a:rPr lang="en-AU" dirty="0"/>
              <a:t>1.6: Melbourne’s water supply system</a:t>
            </a:r>
          </a:p>
        </p:txBody>
      </p:sp>
    </p:spTree>
    <p:extLst>
      <p:ext uri="{BB962C8B-B14F-4D97-AF65-F5344CB8AC3E}">
        <p14:creationId xmlns:p14="http://schemas.microsoft.com/office/powerpoint/2010/main" val="316718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here your sewage goes">
            <a:hlinkClick r:id="" action="ppaction://media"/>
            <a:extLst>
              <a:ext uri="{FF2B5EF4-FFF2-40B4-BE49-F238E27FC236}">
                <a16:creationId xmlns:a16="http://schemas.microsoft.com/office/drawing/2014/main" id="{BD511ED4-1CD3-1170-E8C0-0F92184CD6EA}"/>
              </a:ext>
            </a:extLst>
          </p:cNvPr>
          <p:cNvPicPr>
            <a:picLocks noGrp="1" noRot="1" noChangeAspect="1"/>
          </p:cNvPicPr>
          <p:nvPr>
            <p:ph sz="quarter" idx="14"/>
            <a:videoFile r:link="rId1"/>
          </p:nvPr>
        </p:nvPicPr>
        <p:blipFill>
          <a:blip r:embed="rId4"/>
          <a:stretch>
            <a:fillRect/>
          </a:stretch>
        </p:blipFill>
        <p:spPr>
          <a:xfrm>
            <a:off x="1556951" y="1662696"/>
            <a:ext cx="8612660" cy="4853135"/>
          </a:xfrm>
        </p:spPr>
      </p:pic>
      <p:sp>
        <p:nvSpPr>
          <p:cNvPr id="3" name="Title 2">
            <a:extLst>
              <a:ext uri="{FF2B5EF4-FFF2-40B4-BE49-F238E27FC236}">
                <a16:creationId xmlns:a16="http://schemas.microsoft.com/office/drawing/2014/main" id="{4F540D01-9AC6-F3FC-C627-F1806E3839F2}"/>
              </a:ext>
            </a:extLst>
          </p:cNvPr>
          <p:cNvSpPr>
            <a:spLocks noGrp="1"/>
          </p:cNvSpPr>
          <p:nvPr>
            <p:ph type="title"/>
          </p:nvPr>
        </p:nvSpPr>
        <p:spPr/>
        <p:txBody>
          <a:bodyPr/>
          <a:lstStyle/>
          <a:p>
            <a:r>
              <a:rPr lang="en-US" dirty="0"/>
              <a:t>1.7: Sewage</a:t>
            </a:r>
          </a:p>
        </p:txBody>
      </p:sp>
    </p:spTree>
    <p:extLst>
      <p:ext uri="{BB962C8B-B14F-4D97-AF65-F5344CB8AC3E}">
        <p14:creationId xmlns:p14="http://schemas.microsoft.com/office/powerpoint/2010/main" val="1789717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1.8: Water Scarcity</a:t>
            </a:r>
          </a:p>
        </p:txBody>
      </p:sp>
      <p:sp>
        <p:nvSpPr>
          <p:cNvPr id="3" name="Content Placeholder 2">
            <a:extLst>
              <a:ext uri="{FF2B5EF4-FFF2-40B4-BE49-F238E27FC236}">
                <a16:creationId xmlns:a16="http://schemas.microsoft.com/office/drawing/2014/main" id="{7125EB17-354E-25DC-C5AF-514BE9612A46}"/>
              </a:ext>
            </a:extLst>
          </p:cNvPr>
          <p:cNvSpPr>
            <a:spLocks noGrp="1"/>
          </p:cNvSpPr>
          <p:nvPr>
            <p:ph sz="half" idx="1"/>
          </p:nvPr>
        </p:nvSpPr>
        <p:spPr/>
        <p:txBody>
          <a:bodyPr vert="horz" lIns="0" tIns="0" rIns="0" bIns="0" rtlCol="0" anchor="t">
            <a:noAutofit/>
          </a:bodyPr>
          <a:lstStyle/>
          <a:p>
            <a:pPr>
              <a:lnSpc>
                <a:spcPct val="100000"/>
              </a:lnSpc>
              <a:spcBef>
                <a:spcPts val="0"/>
              </a:spcBef>
            </a:pPr>
            <a:r>
              <a:rPr lang="en-AU" sz="2000" b="1" dirty="0">
                <a:solidFill>
                  <a:schemeClr val="tx2"/>
                </a:solidFill>
                <a:latin typeface="+mn-lt"/>
              </a:rPr>
              <a:t>What is water scarcity?</a:t>
            </a:r>
            <a:endParaRPr lang="en-US" sz="1200" b="1" dirty="0">
              <a:solidFill>
                <a:schemeClr val="tx2"/>
              </a:solidFill>
              <a:latin typeface="Aptos"/>
            </a:endParaRPr>
          </a:p>
          <a:p>
            <a:pPr>
              <a:lnSpc>
                <a:spcPct val="100000"/>
              </a:lnSpc>
              <a:spcBef>
                <a:spcPts val="0"/>
              </a:spcBef>
            </a:pPr>
            <a:endParaRPr lang="en-AU" sz="1200" i="1" dirty="0">
              <a:solidFill>
                <a:schemeClr val="tx2"/>
              </a:solidFill>
              <a:latin typeface="Aptos"/>
            </a:endParaRPr>
          </a:p>
          <a:p>
            <a:pPr>
              <a:lnSpc>
                <a:spcPct val="100000"/>
              </a:lnSpc>
              <a:spcBef>
                <a:spcPts val="0"/>
              </a:spcBef>
            </a:pPr>
            <a:r>
              <a:rPr lang="en-AU" sz="2000" dirty="0">
                <a:solidFill>
                  <a:schemeClr val="tx2"/>
                </a:solidFill>
                <a:latin typeface="+mn-lt"/>
              </a:rPr>
              <a:t>Water scarcity occurs when the demand for water exceeds the amount available.</a:t>
            </a:r>
          </a:p>
          <a:p>
            <a:pPr>
              <a:lnSpc>
                <a:spcPct val="100000"/>
              </a:lnSpc>
              <a:spcBef>
                <a:spcPts val="0"/>
              </a:spcBef>
            </a:pPr>
            <a:endParaRPr lang="en-AU" sz="2000" dirty="0">
              <a:solidFill>
                <a:schemeClr val="tx2"/>
              </a:solidFill>
              <a:latin typeface="+mn-lt"/>
            </a:endParaRPr>
          </a:p>
          <a:p>
            <a:pPr>
              <a:lnSpc>
                <a:spcPct val="100000"/>
              </a:lnSpc>
              <a:spcBef>
                <a:spcPts val="0"/>
              </a:spcBef>
            </a:pPr>
            <a:r>
              <a:rPr lang="en-AU" sz="2000" b="1" dirty="0">
                <a:solidFill>
                  <a:schemeClr val="tx2"/>
                </a:solidFill>
                <a:latin typeface="+mn-lt"/>
              </a:rPr>
              <a:t>Types of water scarcity</a:t>
            </a:r>
            <a:endParaRPr lang="en-US" sz="2000" b="1" dirty="0">
              <a:solidFill>
                <a:schemeClr val="tx2"/>
              </a:solidFill>
              <a:latin typeface="+mn-lt"/>
            </a:endParaRPr>
          </a:p>
          <a:p>
            <a:pPr marL="342900" indent="-342900">
              <a:lnSpc>
                <a:spcPct val="100000"/>
              </a:lnSpc>
              <a:spcBef>
                <a:spcPts val="0"/>
              </a:spcBef>
              <a:buChar char="•"/>
            </a:pPr>
            <a:r>
              <a:rPr lang="en-AU" sz="2000" dirty="0">
                <a:solidFill>
                  <a:schemeClr val="tx2"/>
                </a:solidFill>
                <a:latin typeface="+mn-lt"/>
              </a:rPr>
              <a:t>Physical: is when there is a drought and there is not enough water to meet all demands, for people and the environment</a:t>
            </a:r>
            <a:endParaRPr lang="en-US" sz="2000" dirty="0">
              <a:solidFill>
                <a:schemeClr val="tx2"/>
              </a:solidFill>
              <a:latin typeface="+mn-lt"/>
            </a:endParaRPr>
          </a:p>
          <a:p>
            <a:pPr marL="342900" indent="-342900">
              <a:lnSpc>
                <a:spcPct val="100000"/>
              </a:lnSpc>
              <a:spcBef>
                <a:spcPts val="0"/>
              </a:spcBef>
              <a:buChar char="•"/>
            </a:pPr>
            <a:r>
              <a:rPr lang="en-AU" sz="2000" dirty="0">
                <a:solidFill>
                  <a:schemeClr val="tx2"/>
                </a:solidFill>
                <a:latin typeface="+mn-lt"/>
              </a:rPr>
              <a:t>Economic: is when there has not been enough investment in the infrastructure needed to store and transport water to where it is needed.</a:t>
            </a:r>
          </a:p>
          <a:p>
            <a:pPr marL="342900" indent="-342900">
              <a:lnSpc>
                <a:spcPct val="100000"/>
              </a:lnSpc>
              <a:spcBef>
                <a:spcPts val="0"/>
              </a:spcBef>
              <a:buChar char="•"/>
            </a:pPr>
            <a:endParaRPr lang="en-AU" sz="2000" dirty="0">
              <a:solidFill>
                <a:srgbClr val="356690"/>
              </a:solidFill>
              <a:latin typeface="+mn-lt"/>
            </a:endParaRPr>
          </a:p>
          <a:p>
            <a:pPr>
              <a:lnSpc>
                <a:spcPct val="100000"/>
              </a:lnSpc>
              <a:spcBef>
                <a:spcPts val="0"/>
              </a:spcBef>
            </a:pPr>
            <a:endParaRPr lang="en-US" sz="2000" dirty="0">
              <a:solidFill>
                <a:srgbClr val="356690"/>
              </a:solidFill>
              <a:latin typeface="+mn-lt"/>
            </a:endParaRPr>
          </a:p>
        </p:txBody>
      </p:sp>
      <p:pic>
        <p:nvPicPr>
          <p:cNvPr id="8" name="Picture Placeholder 7" descr="A water flowing into a dam&#10;&#10;Description automatically generated">
            <a:extLst>
              <a:ext uri="{FF2B5EF4-FFF2-40B4-BE49-F238E27FC236}">
                <a16:creationId xmlns:a16="http://schemas.microsoft.com/office/drawing/2014/main" id="{D9DDF77D-5B66-BC71-8430-9E8A39B415D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3114" b="23114"/>
          <a:stretch>
            <a:fillRect/>
          </a:stretch>
        </p:blipFill>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02990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ecuring our water supply">
            <a:hlinkClick r:id="" action="ppaction://media"/>
            <a:extLst>
              <a:ext uri="{FF2B5EF4-FFF2-40B4-BE49-F238E27FC236}">
                <a16:creationId xmlns:a16="http://schemas.microsoft.com/office/drawing/2014/main" id="{D9628004-3B39-05BE-B48D-9DB5F308C180}"/>
              </a:ext>
            </a:extLst>
          </p:cNvPr>
          <p:cNvPicPr>
            <a:picLocks noGrp="1" noRot="1" noChangeAspect="1"/>
          </p:cNvPicPr>
          <p:nvPr>
            <p:ph sz="quarter" idx="14"/>
            <a:videoFile r:link="rId1"/>
          </p:nvPr>
        </p:nvPicPr>
        <p:blipFill>
          <a:blip r:embed="rId4"/>
          <a:stretch>
            <a:fillRect/>
          </a:stretch>
        </p:blipFill>
        <p:spPr>
          <a:xfrm>
            <a:off x="1890584" y="1869989"/>
            <a:ext cx="8072137" cy="4548556"/>
          </a:xfrm>
        </p:spPr>
      </p:pic>
      <p:sp>
        <p:nvSpPr>
          <p:cNvPr id="3" name="Title 2">
            <a:extLst>
              <a:ext uri="{FF2B5EF4-FFF2-40B4-BE49-F238E27FC236}">
                <a16:creationId xmlns:a16="http://schemas.microsoft.com/office/drawing/2014/main" id="{3E08FBAE-17DC-B454-4F0E-E821B5A2788F}"/>
              </a:ext>
            </a:extLst>
          </p:cNvPr>
          <p:cNvSpPr>
            <a:spLocks noGrp="1"/>
          </p:cNvSpPr>
          <p:nvPr>
            <p:ph type="title"/>
          </p:nvPr>
        </p:nvSpPr>
        <p:spPr/>
        <p:txBody>
          <a:bodyPr/>
          <a:lstStyle/>
          <a:p>
            <a:r>
              <a:rPr lang="en-US" dirty="0"/>
              <a:t>1.9: Securing our water supply</a:t>
            </a:r>
          </a:p>
        </p:txBody>
      </p:sp>
    </p:spTree>
    <p:extLst>
      <p:ext uri="{BB962C8B-B14F-4D97-AF65-F5344CB8AC3E}">
        <p14:creationId xmlns:p14="http://schemas.microsoft.com/office/powerpoint/2010/main" val="3906873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1.10: Sustainability</a:t>
            </a:r>
          </a:p>
        </p:txBody>
      </p:sp>
      <p:pic>
        <p:nvPicPr>
          <p:cNvPr id="12" name="Picture Placeholder 11" descr="A river running through a forest&#10;&#10;Description automatically generated">
            <a:extLst>
              <a:ext uri="{FF2B5EF4-FFF2-40B4-BE49-F238E27FC236}">
                <a16:creationId xmlns:a16="http://schemas.microsoft.com/office/drawing/2014/main" id="{5BADD97C-02F4-D77F-822F-79BAD1D697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104" r="234"/>
          <a:stretch/>
        </p:blipFill>
        <p:spPr>
          <a:xfrm>
            <a:off x="2008476" y="3825645"/>
            <a:ext cx="1697361" cy="2757487"/>
          </a:xfrm>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Rectangle 10"/>
          <p:cNvSpPr/>
          <p:nvPr/>
        </p:nvSpPr>
        <p:spPr>
          <a:xfrm>
            <a:off x="601662" y="1630771"/>
            <a:ext cx="10988675" cy="1631216"/>
          </a:xfrm>
          <a:prstGeom prst="rect">
            <a:avLst/>
          </a:prstGeom>
        </p:spPr>
        <p:txBody>
          <a:bodyPr wrap="square" lIns="91440" tIns="45720" rIns="91440" bIns="45720" anchor="t">
            <a:spAutoFit/>
          </a:bodyPr>
          <a:lstStyle/>
          <a:p>
            <a:r>
              <a:rPr lang="en-AU" sz="2000" b="1" dirty="0">
                <a:solidFill>
                  <a:schemeClr val="tx2"/>
                </a:solidFill>
              </a:rPr>
              <a:t>What is sustainability</a:t>
            </a:r>
            <a:endParaRPr lang="en-US" b="1" dirty="0">
              <a:solidFill>
                <a:schemeClr val="tx2"/>
              </a:solidFill>
            </a:endParaRPr>
          </a:p>
          <a:p>
            <a:r>
              <a:rPr lang="en-AU" sz="2000" dirty="0">
                <a:solidFill>
                  <a:schemeClr val="tx2"/>
                </a:solidFill>
              </a:rPr>
              <a:t>Sustainability means the ability to meet the needs of the present without compromising the ability of future generations to do the same.</a:t>
            </a:r>
            <a:endParaRPr lang="en-AU" dirty="0">
              <a:solidFill>
                <a:schemeClr val="tx2"/>
              </a:solidFill>
            </a:endParaRPr>
          </a:p>
          <a:p>
            <a:endParaRPr lang="en-AU" sz="2000" dirty="0">
              <a:solidFill>
                <a:schemeClr val="tx2"/>
              </a:solidFill>
            </a:endParaRPr>
          </a:p>
          <a:p>
            <a:r>
              <a:rPr lang="en-AU" sz="2000" dirty="0">
                <a:solidFill>
                  <a:schemeClr val="tx2"/>
                </a:solidFill>
              </a:rPr>
              <a:t>Sustainability incorporates three pillars</a:t>
            </a:r>
          </a:p>
        </p:txBody>
      </p:sp>
      <p:sp>
        <p:nvSpPr>
          <p:cNvPr id="8" name="TextBox 7"/>
          <p:cNvSpPr txBox="1"/>
          <p:nvPr/>
        </p:nvSpPr>
        <p:spPr>
          <a:xfrm>
            <a:off x="7484483" y="3456313"/>
            <a:ext cx="1645534" cy="369332"/>
          </a:xfrm>
          <a:prstGeom prst="rect">
            <a:avLst/>
          </a:prstGeom>
          <a:noFill/>
        </p:spPr>
        <p:txBody>
          <a:bodyPr wrap="square" lIns="91440" tIns="45720" rIns="91440" bIns="45720" rtlCol="0" anchor="t">
            <a:spAutoFit/>
          </a:bodyPr>
          <a:lstStyle/>
          <a:p>
            <a:r>
              <a:rPr lang="en-AU" dirty="0">
                <a:solidFill>
                  <a:schemeClr val="tx2"/>
                </a:solidFill>
              </a:rPr>
              <a:t>Social/ Emotion</a:t>
            </a:r>
          </a:p>
        </p:txBody>
      </p:sp>
      <p:sp>
        <p:nvSpPr>
          <p:cNvPr id="13" name="TextBox 12"/>
          <p:cNvSpPr txBox="1"/>
          <p:nvPr/>
        </p:nvSpPr>
        <p:spPr>
          <a:xfrm>
            <a:off x="4819325" y="3435993"/>
            <a:ext cx="1574483" cy="369332"/>
          </a:xfrm>
          <a:prstGeom prst="rect">
            <a:avLst/>
          </a:prstGeom>
          <a:noFill/>
        </p:spPr>
        <p:txBody>
          <a:bodyPr wrap="square" rtlCol="0">
            <a:spAutoFit/>
          </a:bodyPr>
          <a:lstStyle/>
          <a:p>
            <a:r>
              <a:rPr lang="en-AU" dirty="0">
                <a:solidFill>
                  <a:schemeClr val="tx2"/>
                </a:solidFill>
              </a:rPr>
              <a:t>Economic</a:t>
            </a:r>
          </a:p>
        </p:txBody>
      </p:sp>
      <p:sp>
        <p:nvSpPr>
          <p:cNvPr id="14" name="TextBox 13"/>
          <p:cNvSpPr txBox="1"/>
          <p:nvPr/>
        </p:nvSpPr>
        <p:spPr>
          <a:xfrm>
            <a:off x="2008476" y="3435993"/>
            <a:ext cx="1720174" cy="369332"/>
          </a:xfrm>
          <a:prstGeom prst="rect">
            <a:avLst/>
          </a:prstGeom>
          <a:noFill/>
        </p:spPr>
        <p:txBody>
          <a:bodyPr wrap="square" rtlCol="0">
            <a:spAutoFit/>
          </a:bodyPr>
          <a:lstStyle/>
          <a:p>
            <a:r>
              <a:rPr lang="en-AU" dirty="0">
                <a:solidFill>
                  <a:schemeClr val="tx2"/>
                </a:solidFill>
              </a:rPr>
              <a:t>Environmental</a:t>
            </a:r>
          </a:p>
        </p:txBody>
      </p:sp>
      <p:pic>
        <p:nvPicPr>
          <p:cNvPr id="15" name="Picture Placeholder 11">
            <a:extLst>
              <a:ext uri="{FF2B5EF4-FFF2-40B4-BE49-F238E27FC236}">
                <a16:creationId xmlns:a16="http://schemas.microsoft.com/office/drawing/2014/main" id="{ED22EE61-7D71-E56B-7843-380C5B03B67E}"/>
              </a:ext>
            </a:extLst>
          </p:cNvPr>
          <p:cNvPicPr>
            <a:picLocks noChangeAspect="1"/>
          </p:cNvPicPr>
          <p:nvPr/>
        </p:nvPicPr>
        <p:blipFill>
          <a:blip r:embed="rId4">
            <a:extLst>
              <a:ext uri="{28A0092B-C50C-407E-A947-70E740481C1C}">
                <a14:useLocalDpi xmlns:a14="http://schemas.microsoft.com/office/drawing/2010/main" val="0"/>
              </a:ext>
            </a:extLst>
          </a:blip>
          <a:srcRect l="6531" r="6531"/>
          <a:stretch/>
        </p:blipFill>
        <p:spPr>
          <a:xfrm>
            <a:off x="4598900" y="3805325"/>
            <a:ext cx="1697361" cy="2757487"/>
          </a:xfrm>
          <a:prstGeom prst="roundRect">
            <a:avLst>
              <a:gd name="adj" fmla="val 3353"/>
            </a:avLst>
          </a:prstGeom>
          <a:solidFill>
            <a:schemeClr val="bg1">
              <a:lumMod val="75000"/>
            </a:schemeClr>
          </a:solidFill>
        </p:spPr>
      </p:pic>
      <p:pic>
        <p:nvPicPr>
          <p:cNvPr id="16" name="Picture Placeholder 11">
            <a:extLst>
              <a:ext uri="{FF2B5EF4-FFF2-40B4-BE49-F238E27FC236}">
                <a16:creationId xmlns:a16="http://schemas.microsoft.com/office/drawing/2014/main" id="{11F3B363-43EA-DD85-F511-40B77E691DC0}"/>
              </a:ext>
            </a:extLst>
          </p:cNvPr>
          <p:cNvPicPr>
            <a:picLocks noChangeAspect="1"/>
          </p:cNvPicPr>
          <p:nvPr/>
        </p:nvPicPr>
        <p:blipFill>
          <a:blip r:embed="rId5">
            <a:extLst>
              <a:ext uri="{28A0092B-C50C-407E-A947-70E740481C1C}">
                <a14:useLocalDpi xmlns:a14="http://schemas.microsoft.com/office/drawing/2010/main" val="0"/>
              </a:ext>
            </a:extLst>
          </a:blip>
          <a:srcRect l="3750" r="3750"/>
          <a:stretch/>
        </p:blipFill>
        <p:spPr>
          <a:xfrm>
            <a:off x="7458569" y="3825645"/>
            <a:ext cx="1697361" cy="2757487"/>
          </a:xfrm>
          <a:prstGeom prst="roundRect">
            <a:avLst>
              <a:gd name="adj" fmla="val 3353"/>
            </a:avLst>
          </a:prstGeom>
          <a:solidFill>
            <a:schemeClr val="bg1">
              <a:lumMod val="75000"/>
            </a:schemeClr>
          </a:solidFill>
        </p:spPr>
      </p:pic>
    </p:spTree>
    <p:extLst>
      <p:ext uri="{BB962C8B-B14F-4D97-AF65-F5344CB8AC3E}">
        <p14:creationId xmlns:p14="http://schemas.microsoft.com/office/powerpoint/2010/main" val="212300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4"/>
            <p:extLst>
              <p:ext uri="{D42A27DB-BD31-4B8C-83A1-F6EECF244321}">
                <p14:modId xmlns:p14="http://schemas.microsoft.com/office/powerpoint/2010/main" val="2974622278"/>
              </p:ext>
            </p:extLst>
          </p:nvPr>
        </p:nvGraphicFramePr>
        <p:xfrm>
          <a:off x="609231" y="2490354"/>
          <a:ext cx="10980738" cy="3992880"/>
        </p:xfrm>
        <a:graphic>
          <a:graphicData uri="http://schemas.openxmlformats.org/drawingml/2006/table">
            <a:tbl>
              <a:tblPr firstRow="1" bandRow="1">
                <a:tableStyleId>{0817EA92-75D0-4044-A80A-286907CE0DDB}</a:tableStyleId>
              </a:tblPr>
              <a:tblGrid>
                <a:gridCol w="3660246">
                  <a:extLst>
                    <a:ext uri="{9D8B030D-6E8A-4147-A177-3AD203B41FA5}">
                      <a16:colId xmlns:a16="http://schemas.microsoft.com/office/drawing/2014/main" val="2874514260"/>
                    </a:ext>
                  </a:extLst>
                </a:gridCol>
                <a:gridCol w="3660246">
                  <a:extLst>
                    <a:ext uri="{9D8B030D-6E8A-4147-A177-3AD203B41FA5}">
                      <a16:colId xmlns:a16="http://schemas.microsoft.com/office/drawing/2014/main" val="3159055788"/>
                    </a:ext>
                  </a:extLst>
                </a:gridCol>
                <a:gridCol w="3660246">
                  <a:extLst>
                    <a:ext uri="{9D8B030D-6E8A-4147-A177-3AD203B41FA5}">
                      <a16:colId xmlns:a16="http://schemas.microsoft.com/office/drawing/2014/main" val="3717106593"/>
                    </a:ext>
                  </a:extLst>
                </a:gridCol>
              </a:tblGrid>
              <a:tr h="370840">
                <a:tc>
                  <a:txBody>
                    <a:bodyPr/>
                    <a:lstStyle/>
                    <a:p>
                      <a:pPr algn="ctr"/>
                      <a:r>
                        <a:rPr lang="en-AU" sz="2000" dirty="0"/>
                        <a:t>WHAT DO I ALREADY </a:t>
                      </a:r>
                    </a:p>
                    <a:p>
                      <a:pPr algn="ctr"/>
                      <a:r>
                        <a:rPr lang="en-AU" sz="2000" dirty="0"/>
                        <a:t>KNOW?</a:t>
                      </a:r>
                    </a:p>
                  </a:txBody>
                  <a:tcPr/>
                </a:tc>
                <a:tc>
                  <a:txBody>
                    <a:bodyPr/>
                    <a:lstStyle/>
                    <a:p>
                      <a:pPr algn="ctr"/>
                      <a:r>
                        <a:rPr lang="en-AU" sz="2000" dirty="0"/>
                        <a:t>WHAT TO I WANT TO</a:t>
                      </a:r>
                    </a:p>
                    <a:p>
                      <a:pPr algn="ctr"/>
                      <a:r>
                        <a:rPr lang="en-AU" sz="2000" dirty="0"/>
                        <a:t>FIND OUT?</a:t>
                      </a:r>
                    </a:p>
                  </a:txBody>
                  <a:tcPr/>
                </a:tc>
                <a:tc>
                  <a:txBody>
                    <a:bodyPr/>
                    <a:lstStyle/>
                    <a:p>
                      <a:pPr algn="ctr"/>
                      <a:r>
                        <a:rPr lang="en-AU" sz="2000" dirty="0"/>
                        <a:t>WHAT HAVE I</a:t>
                      </a:r>
                    </a:p>
                    <a:p>
                      <a:pPr algn="ctr"/>
                      <a:r>
                        <a:rPr lang="en-AU" sz="2000" dirty="0"/>
                        <a:t>LEARNT?</a:t>
                      </a:r>
                    </a:p>
                  </a:txBody>
                  <a:tcPr/>
                </a:tc>
                <a:extLst>
                  <a:ext uri="{0D108BD9-81ED-4DB2-BD59-A6C34878D82A}">
                    <a16:rowId xmlns:a16="http://schemas.microsoft.com/office/drawing/2014/main" val="2564775333"/>
                  </a:ext>
                </a:extLst>
              </a:tr>
              <a:tr h="0">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74599073"/>
                  </a:ext>
                </a:extLst>
              </a:tr>
            </a:tbl>
          </a:graphicData>
        </a:graphic>
      </p:graphicFrame>
      <p:sp>
        <p:nvSpPr>
          <p:cNvPr id="11" name="Title 10">
            <a:extLst>
              <a:ext uri="{FF2B5EF4-FFF2-40B4-BE49-F238E27FC236}">
                <a16:creationId xmlns:a16="http://schemas.microsoft.com/office/drawing/2014/main" id="{9494A548-2020-404E-2860-159EF79FE964}"/>
              </a:ext>
            </a:extLst>
          </p:cNvPr>
          <p:cNvSpPr>
            <a:spLocks noGrp="1"/>
          </p:cNvSpPr>
          <p:nvPr>
            <p:ph type="title"/>
          </p:nvPr>
        </p:nvSpPr>
        <p:spPr/>
        <p:txBody>
          <a:bodyPr anchor="ctr">
            <a:normAutofit/>
          </a:bodyPr>
          <a:lstStyle/>
          <a:p>
            <a:r>
              <a:rPr lang="en-AU" dirty="0"/>
              <a:t>1.11: ‘Know’, ‘Find out’ and ‘Learnt’</a:t>
            </a:r>
          </a:p>
        </p:txBody>
      </p:sp>
      <p:sp>
        <p:nvSpPr>
          <p:cNvPr id="2" name="Content Placeholder 2">
            <a:extLst>
              <a:ext uri="{FF2B5EF4-FFF2-40B4-BE49-F238E27FC236}">
                <a16:creationId xmlns:a16="http://schemas.microsoft.com/office/drawing/2014/main" id="{9FA44A29-B817-2265-B6AE-F3BC62A25153}"/>
              </a:ext>
            </a:extLst>
          </p:cNvPr>
          <p:cNvSpPr txBox="1">
            <a:spLocks/>
          </p:cNvSpPr>
          <p:nvPr/>
        </p:nvSpPr>
        <p:spPr>
          <a:xfrm>
            <a:off x="609231" y="1811708"/>
            <a:ext cx="7299961" cy="486650"/>
          </a:xfrm>
          <a:prstGeom prst="rect">
            <a:avLst/>
          </a:prstGeom>
        </p:spPr>
        <p:txBody>
          <a:bodyPr vert="horz" lIns="0" tIns="0" rIns="0" bIns="0" rtlCol="0" anchor="t">
            <a:normAutofit/>
          </a:bodyPr>
          <a:lst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a:lstStyle>
          <a:p>
            <a:pPr>
              <a:lnSpc>
                <a:spcPct val="95000"/>
              </a:lnSpc>
            </a:pPr>
            <a:r>
              <a:rPr lang="en-AU" sz="2000" dirty="0">
                <a:solidFill>
                  <a:schemeClr val="tx2"/>
                </a:solidFill>
              </a:rPr>
              <a:t>How do we make the use of water in Australia sustainable?</a:t>
            </a:r>
          </a:p>
        </p:txBody>
      </p:sp>
    </p:spTree>
    <p:extLst>
      <p:ext uri="{BB962C8B-B14F-4D97-AF65-F5344CB8AC3E}">
        <p14:creationId xmlns:p14="http://schemas.microsoft.com/office/powerpoint/2010/main" val="247292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p:txBody>
          <a:bodyPr/>
          <a:lstStyle/>
          <a:p>
            <a:r>
              <a:rPr lang="en-AU" dirty="0"/>
              <a:t>Are you ready for the </a:t>
            </a:r>
            <a:br>
              <a:rPr lang="en-AU" dirty="0"/>
            </a:br>
            <a:r>
              <a:rPr lang="en-AU" dirty="0"/>
              <a:t>Future Water Story?</a:t>
            </a:r>
          </a:p>
        </p:txBody>
      </p:sp>
    </p:spTree>
    <p:extLst>
      <p:ext uri="{BB962C8B-B14F-4D97-AF65-F5344CB8AC3E}">
        <p14:creationId xmlns:p14="http://schemas.microsoft.com/office/powerpoint/2010/main" val="390916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a:xfrm>
            <a:off x="678292" y="811496"/>
            <a:ext cx="10440000" cy="1620000"/>
          </a:xfrm>
        </p:spPr>
        <p:txBody>
          <a:bodyPr/>
          <a:lstStyle/>
          <a:p>
            <a:r>
              <a:rPr lang="en-AU" dirty="0"/>
              <a:t>Curriculum links</a:t>
            </a:r>
          </a:p>
        </p:txBody>
      </p:sp>
      <p:sp>
        <p:nvSpPr>
          <p:cNvPr id="3" name="Title 1">
            <a:extLst>
              <a:ext uri="{FF2B5EF4-FFF2-40B4-BE49-F238E27FC236}">
                <a16:creationId xmlns:a16="http://schemas.microsoft.com/office/drawing/2014/main" id="{9973BC78-EE19-7192-7B10-8C14A1EAEDDB}"/>
              </a:ext>
            </a:extLst>
          </p:cNvPr>
          <p:cNvSpPr txBox="1">
            <a:spLocks/>
          </p:cNvSpPr>
          <p:nvPr/>
        </p:nvSpPr>
        <p:spPr>
          <a:xfrm>
            <a:off x="1839825" y="2529000"/>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algn="l" fontAlgn="base"/>
            <a:r>
              <a:rPr lang="en-US" sz="2000" dirty="0">
                <a:latin typeface="VAG Rounded Next Medium"/>
              </a:rPr>
              <a:t>Geography: </a:t>
            </a:r>
            <a:r>
              <a:rPr lang="en-AU" sz="2000" dirty="0">
                <a:latin typeface="VAG Rounded Next Medium"/>
              </a:rPr>
              <a:t>VC2HG8K03, VC2HG8K04, VC2HG8S01, VC2HG8S03, VC2HG8S04	</a:t>
            </a:r>
          </a:p>
          <a:p>
            <a:pPr algn="l" fontAlgn="base"/>
            <a:r>
              <a:rPr lang="en-US" sz="2000" dirty="0">
                <a:latin typeface="VAG Rounded Next Medium"/>
              </a:rPr>
              <a:t>Science: </a:t>
            </a:r>
            <a:r>
              <a:rPr lang="en-AU" sz="2000" dirty="0">
                <a:latin typeface="VAG Rounded Next Medium"/>
              </a:rPr>
              <a:t>VC2S8H03</a:t>
            </a:r>
          </a:p>
        </p:txBody>
      </p:sp>
    </p:spTree>
    <p:extLst>
      <p:ext uri="{BB962C8B-B14F-4D97-AF65-F5344CB8AC3E}">
        <p14:creationId xmlns:p14="http://schemas.microsoft.com/office/powerpoint/2010/main" val="751529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159346-D55D-79A4-099B-8F5040C17CEB}"/>
              </a:ext>
            </a:extLst>
          </p:cNvPr>
          <p:cNvGraphicFramePr>
            <a:graphicFrameLocks noGrp="1"/>
          </p:cNvGraphicFramePr>
          <p:nvPr>
            <p:ph sz="quarter" idx="14"/>
            <p:extLst>
              <p:ext uri="{D42A27DB-BD31-4B8C-83A1-F6EECF244321}">
                <p14:modId xmlns:p14="http://schemas.microsoft.com/office/powerpoint/2010/main" val="635223168"/>
              </p:ext>
            </p:extLst>
          </p:nvPr>
        </p:nvGraphicFramePr>
        <p:xfrm>
          <a:off x="476077" y="2151739"/>
          <a:ext cx="11239845" cy="4337048"/>
        </p:xfrm>
        <a:graphic>
          <a:graphicData uri="http://schemas.openxmlformats.org/drawingml/2006/table">
            <a:tbl>
              <a:tblPr firstRow="1" bandRow="1">
                <a:tableStyleId>{0817EA92-75D0-4044-A80A-286907CE0DDB}</a:tableStyleId>
              </a:tblPr>
              <a:tblGrid>
                <a:gridCol w="3106498">
                  <a:extLst>
                    <a:ext uri="{9D8B030D-6E8A-4147-A177-3AD203B41FA5}">
                      <a16:colId xmlns:a16="http://schemas.microsoft.com/office/drawing/2014/main" val="1161235133"/>
                    </a:ext>
                  </a:extLst>
                </a:gridCol>
                <a:gridCol w="6882064">
                  <a:extLst>
                    <a:ext uri="{9D8B030D-6E8A-4147-A177-3AD203B41FA5}">
                      <a16:colId xmlns:a16="http://schemas.microsoft.com/office/drawing/2014/main" val="3079771852"/>
                    </a:ext>
                  </a:extLst>
                </a:gridCol>
                <a:gridCol w="1251283">
                  <a:extLst>
                    <a:ext uri="{9D8B030D-6E8A-4147-A177-3AD203B41FA5}">
                      <a16:colId xmlns:a16="http://schemas.microsoft.com/office/drawing/2014/main" val="1792626037"/>
                    </a:ext>
                  </a:extLst>
                </a:gridCol>
              </a:tblGrid>
              <a:tr h="308610">
                <a:tc>
                  <a:txBody>
                    <a:bodyPr/>
                    <a:lstStyle/>
                    <a:p>
                      <a:r>
                        <a:rPr lang="en-US" sz="1400" dirty="0">
                          <a:latin typeface="+mn-lt"/>
                        </a:rPr>
                        <a:t>Slide</a:t>
                      </a:r>
                    </a:p>
                  </a:txBody>
                  <a:tcPr/>
                </a:tc>
                <a:tc>
                  <a:txBody>
                    <a:bodyPr/>
                    <a:lstStyle/>
                    <a:p>
                      <a:r>
                        <a:rPr lang="en-US" sz="1400" dirty="0">
                          <a:latin typeface="+mn-lt"/>
                        </a:rPr>
                        <a:t>Description </a:t>
                      </a:r>
                    </a:p>
                  </a:txBody>
                  <a:tcPr/>
                </a:tc>
                <a:tc>
                  <a:txBody>
                    <a:bodyPr/>
                    <a:lstStyle/>
                    <a:p>
                      <a:r>
                        <a:rPr lang="en-US" sz="1400">
                          <a:latin typeface="+mn-lt"/>
                        </a:rPr>
                        <a:t>Time</a:t>
                      </a:r>
                      <a:endParaRPr lang="en-US" sz="1400" dirty="0">
                        <a:latin typeface="+mn-lt"/>
                      </a:endParaRPr>
                    </a:p>
                  </a:txBody>
                  <a:tcPr/>
                </a:tc>
                <a:extLst>
                  <a:ext uri="{0D108BD9-81ED-4DB2-BD59-A6C34878D82A}">
                    <a16:rowId xmlns:a16="http://schemas.microsoft.com/office/drawing/2014/main" val="1796131606"/>
                  </a:ext>
                </a:extLst>
              </a:tr>
              <a:tr h="27142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mn-lt"/>
                        </a:rPr>
                        <a:t>Section: Preparing for your visit</a:t>
                      </a:r>
                    </a:p>
                  </a:txBody>
                  <a:tcPr/>
                </a:tc>
                <a:tc hMerge="1">
                  <a:txBody>
                    <a:bodyPr/>
                    <a:lstStyle/>
                    <a:p>
                      <a:pPr lvl="0">
                        <a:buNone/>
                      </a:pPr>
                      <a:endParaRPr lang="en-US" sz="1400" b="0" i="0" u="none" strike="noStrike" noProof="0" dirty="0">
                        <a:solidFill>
                          <a:schemeClr val="tx2"/>
                        </a:solidFill>
                        <a:latin typeface="+mn-lt"/>
                      </a:endParaRPr>
                    </a:p>
                  </a:txBody>
                  <a:tcPr/>
                </a:tc>
                <a:tc hMerge="1">
                  <a:txBody>
                    <a:bodyPr/>
                    <a:lstStyle/>
                    <a:p>
                      <a:pPr lvl="0">
                        <a:buNone/>
                      </a:pPr>
                      <a:endParaRPr lang="en-US" sz="1400" b="0" i="0" u="none" strike="noStrike" noProof="0" dirty="0">
                        <a:solidFill>
                          <a:schemeClr val="tx2"/>
                        </a:solidFill>
                        <a:latin typeface="+mn-lt"/>
                      </a:endParaRPr>
                    </a:p>
                  </a:txBody>
                  <a:tcPr/>
                </a:tc>
                <a:extLst>
                  <a:ext uri="{0D108BD9-81ED-4DB2-BD59-A6C34878D82A}">
                    <a16:rowId xmlns:a16="http://schemas.microsoft.com/office/drawing/2014/main" val="2656313220"/>
                  </a:ext>
                </a:extLst>
              </a:tr>
              <a:tr h="271421">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1.1: Introduction</a:t>
                      </a:r>
                    </a:p>
                  </a:txBody>
                  <a:tcPr/>
                </a:tc>
                <a:tc>
                  <a:txBody>
                    <a:bodyPr/>
                    <a:lstStyle/>
                    <a:p>
                      <a:pPr lvl="0">
                        <a:buNone/>
                      </a:pPr>
                      <a:r>
                        <a:rPr lang="en-US" sz="1400" b="0" i="0" u="none" strike="noStrike" noProof="0" dirty="0">
                          <a:solidFill>
                            <a:schemeClr val="tx2"/>
                          </a:solidFill>
                          <a:latin typeface="+mn-lt"/>
                        </a:rPr>
                        <a:t>Introduction to main themes students will investigate</a:t>
                      </a:r>
                    </a:p>
                  </a:txBody>
                  <a:tcPr/>
                </a:tc>
                <a:tc>
                  <a:txBody>
                    <a:bodyPr/>
                    <a:lstStyle/>
                    <a:p>
                      <a:pPr lvl="0">
                        <a:buNone/>
                      </a:pPr>
                      <a:r>
                        <a:rPr lang="en-US" sz="1400" b="0" i="0" u="none" strike="noStrike" noProof="0" dirty="0">
                          <a:solidFill>
                            <a:schemeClr val="tx2"/>
                          </a:solidFill>
                          <a:latin typeface="+mn-lt"/>
                        </a:rPr>
                        <a:t>6 minutes</a:t>
                      </a:r>
                    </a:p>
                  </a:txBody>
                  <a:tcPr/>
                </a:tc>
                <a:extLst>
                  <a:ext uri="{0D108BD9-81ED-4DB2-BD59-A6C34878D82A}">
                    <a16:rowId xmlns:a16="http://schemas.microsoft.com/office/drawing/2014/main" val="3890127812"/>
                  </a:ext>
                </a:extLst>
              </a:tr>
              <a:tr h="279041">
                <a:tc>
                  <a:txBody>
                    <a:bodyPr/>
                    <a:lstStyle/>
                    <a:p>
                      <a:pPr lvl="0">
                        <a:buNone/>
                      </a:pPr>
                      <a:r>
                        <a:rPr lang="en-US" sz="1400" dirty="0">
                          <a:solidFill>
                            <a:schemeClr val="tx2"/>
                          </a:solidFill>
                          <a:latin typeface="+mn-lt"/>
                        </a:rPr>
                        <a:t>1.2: Future Water Story</a:t>
                      </a:r>
                    </a:p>
                  </a:txBody>
                  <a:tcPr/>
                </a:tc>
                <a:tc>
                  <a:txBody>
                    <a:bodyPr/>
                    <a:lstStyle/>
                    <a:p>
                      <a:pPr lvl="0">
                        <a:buNone/>
                      </a:pPr>
                      <a:r>
                        <a:rPr lang="en-US" sz="1400" b="0" i="0" u="none" strike="noStrike" noProof="0" dirty="0">
                          <a:solidFill>
                            <a:schemeClr val="tx2"/>
                          </a:solidFill>
                          <a:latin typeface="+mn-lt"/>
                        </a:rPr>
                        <a:t>Introducing the challenge and the teams</a:t>
                      </a:r>
                    </a:p>
                  </a:txBody>
                  <a:tcPr/>
                </a:tc>
                <a:tc>
                  <a:txBody>
                    <a:bodyPr/>
                    <a:lstStyle/>
                    <a:p>
                      <a:pPr lvl="0">
                        <a:buNone/>
                      </a:pPr>
                      <a:r>
                        <a:rPr lang="en-US" sz="1400" dirty="0">
                          <a:solidFill>
                            <a:schemeClr val="tx2"/>
                          </a:solidFill>
                          <a:latin typeface="+mn-lt"/>
                        </a:rPr>
                        <a:t>4 minutes</a:t>
                      </a:r>
                    </a:p>
                  </a:txBody>
                  <a:tcPr/>
                </a:tc>
                <a:extLst>
                  <a:ext uri="{0D108BD9-81ED-4DB2-BD59-A6C34878D82A}">
                    <a16:rowId xmlns:a16="http://schemas.microsoft.com/office/drawing/2014/main" val="2158116647"/>
                  </a:ext>
                </a:extLst>
              </a:tr>
              <a:tr h="279041">
                <a:tc>
                  <a:txBody>
                    <a:bodyPr/>
                    <a:lstStyle/>
                    <a:p>
                      <a:pPr lvl="0">
                        <a:buNone/>
                      </a:pPr>
                      <a:r>
                        <a:rPr lang="en-US" sz="1400" dirty="0">
                          <a:solidFill>
                            <a:schemeClr val="tx2"/>
                          </a:solidFill>
                          <a:latin typeface="+mn-lt"/>
                        </a:rPr>
                        <a:t>1.3: The teams</a:t>
                      </a:r>
                    </a:p>
                  </a:txBody>
                  <a:tcPr/>
                </a:tc>
                <a:tc>
                  <a:txBody>
                    <a:bodyPr/>
                    <a:lstStyle/>
                    <a:p>
                      <a:pPr lvl="0">
                        <a:buNone/>
                      </a:pPr>
                      <a:r>
                        <a:rPr lang="en-US" sz="1400" b="0" i="0" u="none" strike="noStrike" noProof="0" dirty="0">
                          <a:solidFill>
                            <a:schemeClr val="tx2"/>
                          </a:solidFill>
                          <a:latin typeface="+mn-lt"/>
                        </a:rPr>
                        <a:t>Allocating your students into groups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mn-lt"/>
                        </a:rPr>
                        <a:t>4 minutes</a:t>
                      </a:r>
                    </a:p>
                  </a:txBody>
                  <a:tcPr/>
                </a:tc>
                <a:extLst>
                  <a:ext uri="{0D108BD9-81ED-4DB2-BD59-A6C34878D82A}">
                    <a16:rowId xmlns:a16="http://schemas.microsoft.com/office/drawing/2014/main" val="4232549992"/>
                  </a:ext>
                </a:extLst>
              </a:tr>
              <a:tr h="279041">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1.4: Quiz</a:t>
                      </a:r>
                    </a:p>
                  </a:txBody>
                  <a:tcPr/>
                </a:tc>
                <a:tc>
                  <a:txBody>
                    <a:bodyPr/>
                    <a:lstStyle/>
                    <a:p>
                      <a:pPr lvl="0">
                        <a:buNone/>
                      </a:pPr>
                      <a:r>
                        <a:rPr lang="en-US" sz="1400" b="0" i="0" u="none" strike="noStrike" noProof="0" dirty="0">
                          <a:solidFill>
                            <a:schemeClr val="tx2"/>
                          </a:solidFill>
                          <a:latin typeface="+mn-lt"/>
                        </a:rPr>
                        <a:t>Test your students’ water knowledge with a pre-visit quiz</a:t>
                      </a:r>
                    </a:p>
                  </a:txBody>
                  <a:tcPr/>
                </a:tc>
                <a:tc>
                  <a:txBody>
                    <a:bodyPr/>
                    <a:lstStyle/>
                    <a:p>
                      <a:pPr lvl="0">
                        <a:buNone/>
                      </a:pPr>
                      <a:r>
                        <a:rPr lang="en-US" sz="1400" b="0" i="0" u="none" strike="noStrike" noProof="0" dirty="0">
                          <a:solidFill>
                            <a:schemeClr val="tx2"/>
                          </a:solidFill>
                          <a:latin typeface="+mn-lt"/>
                        </a:rPr>
                        <a:t>10 minutes</a:t>
                      </a:r>
                    </a:p>
                  </a:txBody>
                  <a:tcPr/>
                </a:tc>
                <a:extLst>
                  <a:ext uri="{0D108BD9-81ED-4DB2-BD59-A6C34878D82A}">
                    <a16:rowId xmlns:a16="http://schemas.microsoft.com/office/drawing/2014/main" val="2018680796"/>
                  </a:ext>
                </a:extLst>
              </a:tr>
              <a:tr h="252371">
                <a:tc gridSpan="3">
                  <a:txBody>
                    <a:bodyPr/>
                    <a:lstStyle/>
                    <a:p>
                      <a:pPr lvl="0">
                        <a:buNone/>
                      </a:pPr>
                      <a:r>
                        <a:rPr lang="en-US" sz="1400" dirty="0">
                          <a:solidFill>
                            <a:schemeClr val="tx2"/>
                          </a:solidFill>
                          <a:latin typeface="+mn-lt"/>
                        </a:rPr>
                        <a:t>Section: Key knowledge</a:t>
                      </a:r>
                    </a:p>
                  </a:txBody>
                  <a:tcPr/>
                </a:tc>
                <a:tc hMerge="1">
                  <a:txBody>
                    <a:bodyPr/>
                    <a:lstStyle/>
                    <a:p>
                      <a:endParaRPr lang="en-AU"/>
                    </a:p>
                  </a:txBody>
                  <a:tcPr/>
                </a:tc>
                <a:tc hMerge="1">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570326188"/>
                  </a:ext>
                </a:extLst>
              </a:tr>
              <a:tr h="294281">
                <a:tc>
                  <a:txBody>
                    <a:bodyPr/>
                    <a:lstStyle/>
                    <a:p>
                      <a:pPr lvl="0">
                        <a:buNone/>
                      </a:pPr>
                      <a:r>
                        <a:rPr lang="en-US" sz="1400" dirty="0">
                          <a:solidFill>
                            <a:schemeClr val="tx2"/>
                          </a:solidFill>
                          <a:latin typeface="+mn-lt"/>
                        </a:rPr>
                        <a:t>1.5: Water supply catchments </a:t>
                      </a:r>
                    </a:p>
                  </a:txBody>
                  <a:tcPr/>
                </a:tc>
                <a:tc>
                  <a:txBody>
                    <a:bodyPr/>
                    <a:lstStyle/>
                    <a:p>
                      <a:pPr lvl="0">
                        <a:buNone/>
                      </a:pPr>
                      <a:r>
                        <a:rPr lang="en-US" sz="1400" b="0" i="0" u="none" strike="noStrike" noProof="0" dirty="0">
                          <a:solidFill>
                            <a:schemeClr val="tx2"/>
                          </a:solidFill>
                          <a:latin typeface="+mn-lt"/>
                        </a:rPr>
                        <a:t>What is a catchment?</a:t>
                      </a:r>
                      <a:endParaRPr lang="en-US" sz="140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1181641573"/>
                  </a:ext>
                </a:extLst>
              </a:tr>
              <a:tr h="274320">
                <a:tc>
                  <a:txBody>
                    <a:bodyPr/>
                    <a:lstStyle/>
                    <a:p>
                      <a:pPr marL="0" marR="0" lvl="0" indent="0" algn="l">
                        <a:lnSpc>
                          <a:spcPct val="100000"/>
                        </a:lnSpc>
                        <a:spcBef>
                          <a:spcPts val="0"/>
                        </a:spcBef>
                        <a:spcAft>
                          <a:spcPts val="0"/>
                        </a:spcAft>
                        <a:buClr>
                          <a:srgbClr val="1B3751"/>
                        </a:buClr>
                        <a:buNone/>
                      </a:pPr>
                      <a:r>
                        <a:rPr lang="en-US" sz="1400" b="0" i="0" u="none" strike="noStrike" noProof="0" dirty="0">
                          <a:solidFill>
                            <a:schemeClr val="tx2"/>
                          </a:solidFill>
                          <a:latin typeface="+mn-lt"/>
                        </a:rPr>
                        <a:t>1.6: Melbourne's water supply system</a:t>
                      </a:r>
                    </a:p>
                  </a:txBody>
                  <a:tcPr/>
                </a:tc>
                <a:tc>
                  <a:txBody>
                    <a:bodyPr/>
                    <a:lstStyle/>
                    <a:p>
                      <a:pPr lvl="0">
                        <a:buNone/>
                      </a:pPr>
                      <a:r>
                        <a:rPr lang="en-US" sz="1400" b="0" i="0" u="none" strike="noStrike" noProof="0">
                          <a:solidFill>
                            <a:schemeClr val="tx2"/>
                          </a:solidFill>
                          <a:latin typeface="+mn-lt"/>
                        </a:rPr>
                        <a:t>Where does our water come from?</a:t>
                      </a:r>
                      <a:endParaRPr lang="en-US" sz="1400" b="0" i="0" u="none" strike="noStrike" noProof="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5284003"/>
                  </a:ext>
                </a:extLst>
              </a:tr>
              <a:tr h="293370">
                <a:tc>
                  <a:txBody>
                    <a:bodyPr/>
                    <a:lstStyle/>
                    <a:p>
                      <a:pPr lvl="0">
                        <a:buNone/>
                      </a:pPr>
                      <a:r>
                        <a:rPr lang="en-US" sz="1400" dirty="0">
                          <a:solidFill>
                            <a:schemeClr val="tx2"/>
                          </a:solidFill>
                          <a:latin typeface="+mn-lt"/>
                        </a:rPr>
                        <a:t>1.7: Sewage</a:t>
                      </a:r>
                    </a:p>
                  </a:txBody>
                  <a:tcPr/>
                </a:tc>
                <a:tc>
                  <a:txBody>
                    <a:bodyPr/>
                    <a:lstStyle/>
                    <a:p>
                      <a:pPr lvl="0">
                        <a:buNone/>
                      </a:pPr>
                      <a:r>
                        <a:rPr lang="en-US" sz="1400" b="0" i="0" u="none" strike="noStrike" noProof="0">
                          <a:solidFill>
                            <a:schemeClr val="tx2"/>
                          </a:solidFill>
                          <a:latin typeface="+mn-lt"/>
                        </a:rPr>
                        <a:t>What happens to our wastewater?</a:t>
                      </a:r>
                      <a:endParaRPr lang="en-US" sz="140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3561663798"/>
                  </a:ext>
                </a:extLst>
              </a:tr>
              <a:tr h="297180">
                <a:tc>
                  <a:txBody>
                    <a:bodyPr/>
                    <a:lstStyle/>
                    <a:p>
                      <a:r>
                        <a:rPr lang="en-US" sz="1400" dirty="0">
                          <a:solidFill>
                            <a:schemeClr val="tx2"/>
                          </a:solidFill>
                          <a:latin typeface="+mn-lt"/>
                        </a:rPr>
                        <a:t>1.8: Water scarcity</a:t>
                      </a:r>
                    </a:p>
                  </a:txBody>
                  <a:tcPr/>
                </a:tc>
                <a:tc>
                  <a:txBody>
                    <a:bodyPr/>
                    <a:lstStyle/>
                    <a:p>
                      <a:pPr lvl="0">
                        <a:buNone/>
                      </a:pPr>
                      <a:r>
                        <a:rPr lang="en-US" sz="1400" b="0" i="0" u="none" strike="noStrike" noProof="0">
                          <a:solidFill>
                            <a:schemeClr val="tx2"/>
                          </a:solidFill>
                          <a:latin typeface="+mn-lt"/>
                        </a:rPr>
                        <a:t>What is water scarcity (physical and economic)?</a:t>
                      </a:r>
                      <a:endParaRPr lang="en-US" sz="1400" b="0" i="0" u="none" strike="noStrike" noProof="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4035164465"/>
                  </a:ext>
                </a:extLst>
              </a:tr>
              <a:tr h="251460">
                <a:tc>
                  <a:txBody>
                    <a:bodyPr/>
                    <a:lstStyle/>
                    <a:p>
                      <a:pPr lvl="0">
                        <a:buNone/>
                      </a:pPr>
                      <a:r>
                        <a:rPr lang="en-US" sz="1400" dirty="0">
                          <a:solidFill>
                            <a:schemeClr val="tx2"/>
                          </a:solidFill>
                          <a:latin typeface="+mn-lt"/>
                        </a:rPr>
                        <a:t>1.9: Securing our water supply</a:t>
                      </a:r>
                    </a:p>
                  </a:txBody>
                  <a:tcPr/>
                </a:tc>
                <a:tc>
                  <a:txBody>
                    <a:bodyPr/>
                    <a:lstStyle/>
                    <a:p>
                      <a:pPr lvl="0">
                        <a:buNone/>
                      </a:pPr>
                      <a:r>
                        <a:rPr lang="en-US" sz="1400" b="0" i="0" u="none" strike="noStrike" noProof="0">
                          <a:solidFill>
                            <a:schemeClr val="tx2"/>
                          </a:solidFill>
                          <a:latin typeface="+mn-lt"/>
                        </a:rPr>
                        <a:t>What might water sustainability look like, including an overview of alternate water sources</a:t>
                      </a:r>
                      <a:endParaRPr lang="en-US" sz="1400" b="0" i="0" u="none" strike="noStrike" noProof="0" dirty="0">
                        <a:solidFill>
                          <a:schemeClr val="tx2"/>
                        </a:solidFill>
                        <a:latin typeface="+mn-lt"/>
                      </a:endParaRPr>
                    </a:p>
                  </a:txBody>
                  <a:tcPr/>
                </a:tc>
                <a:tc>
                  <a:txBody>
                    <a:bodyPr/>
                    <a:lstStyle/>
                    <a:p>
                      <a:pPr lvl="0">
                        <a:buNone/>
                      </a:pPr>
                      <a:r>
                        <a:rPr lang="en-US" sz="1400" dirty="0">
                          <a:solidFill>
                            <a:schemeClr val="tx2"/>
                          </a:solidFill>
                          <a:latin typeface="+mn-lt"/>
                        </a:rPr>
                        <a:t>6 minutes</a:t>
                      </a:r>
                    </a:p>
                  </a:txBody>
                  <a:tcPr/>
                </a:tc>
                <a:extLst>
                  <a:ext uri="{0D108BD9-81ED-4DB2-BD59-A6C34878D82A}">
                    <a16:rowId xmlns:a16="http://schemas.microsoft.com/office/drawing/2014/main" val="2701010467"/>
                  </a:ext>
                </a:extLst>
              </a:tr>
              <a:tr h="281940">
                <a:tc>
                  <a:txBody>
                    <a:bodyPr/>
                    <a:lstStyle/>
                    <a:p>
                      <a:pPr lvl="0">
                        <a:buNone/>
                      </a:pPr>
                      <a:r>
                        <a:rPr lang="en-US" sz="1400" dirty="0">
                          <a:solidFill>
                            <a:schemeClr val="tx2"/>
                          </a:solidFill>
                          <a:latin typeface="+mn-lt"/>
                        </a:rPr>
                        <a:t>1.10: Sustainability</a:t>
                      </a:r>
                    </a:p>
                  </a:txBody>
                  <a:tcPr/>
                </a:tc>
                <a:tc>
                  <a:txBody>
                    <a:bodyPr/>
                    <a:lstStyle/>
                    <a:p>
                      <a:pPr lvl="0">
                        <a:buNone/>
                      </a:pPr>
                      <a:r>
                        <a:rPr lang="en-US" sz="1400" b="0" i="0" u="none" strike="noStrike" noProof="0" dirty="0">
                          <a:solidFill>
                            <a:schemeClr val="tx2"/>
                          </a:solidFill>
                          <a:latin typeface="+mn-lt"/>
                        </a:rPr>
                        <a:t>What is sustainability? Use the definitions from the Victorian Curriculum</a:t>
                      </a:r>
                      <a:endParaRPr lang="en-US" sz="1400" dirty="0">
                        <a:solidFill>
                          <a:schemeClr val="tx2"/>
                        </a:solidFill>
                        <a:latin typeface="+mn-lt"/>
                      </a:endParaRPr>
                    </a:p>
                  </a:txBody>
                  <a:tcPr/>
                </a:tc>
                <a:tc>
                  <a:txBody>
                    <a:bodyPr/>
                    <a:lstStyle/>
                    <a:p>
                      <a:pPr lvl="0">
                        <a:buNone/>
                      </a:pPr>
                      <a:r>
                        <a:rPr lang="en-US" sz="1400" dirty="0">
                          <a:solidFill>
                            <a:schemeClr val="tx2"/>
                          </a:solidFill>
                          <a:latin typeface="+mn-lt"/>
                        </a:rPr>
                        <a:t>5 minutes</a:t>
                      </a:r>
                    </a:p>
                  </a:txBody>
                  <a:tcPr/>
                </a:tc>
                <a:extLst>
                  <a:ext uri="{0D108BD9-81ED-4DB2-BD59-A6C34878D82A}">
                    <a16:rowId xmlns:a16="http://schemas.microsoft.com/office/drawing/2014/main" val="3596846460"/>
                  </a:ext>
                </a:extLst>
              </a:tr>
              <a:tr h="370838">
                <a:tc>
                  <a:txBody>
                    <a:bodyPr/>
                    <a:lstStyle/>
                    <a:p>
                      <a:pPr lvl="0">
                        <a:buNone/>
                      </a:pPr>
                      <a:r>
                        <a:rPr lang="en-US" sz="1400" dirty="0">
                          <a:solidFill>
                            <a:schemeClr val="tx2"/>
                          </a:solidFill>
                          <a:latin typeface="+mn-lt"/>
                        </a:rPr>
                        <a:t>1.11: KFL Chart</a:t>
                      </a:r>
                    </a:p>
                  </a:txBody>
                  <a:tcPr/>
                </a:tc>
                <a:tc>
                  <a:txBody>
                    <a:bodyPr/>
                    <a:lstStyle/>
                    <a:p>
                      <a:pPr lvl="0">
                        <a:buNone/>
                      </a:pPr>
                      <a:r>
                        <a:rPr lang="en-AU" sz="1400" b="0" i="0" u="none" strike="noStrike" kern="1200" noProof="0" dirty="0">
                          <a:solidFill>
                            <a:schemeClr val="tx2"/>
                          </a:solidFill>
                          <a:latin typeface="+mn-lt"/>
                          <a:ea typeface="+mn-ea"/>
                          <a:cs typeface="+mn-cs"/>
                        </a:rPr>
                        <a:t>‘Know’, ‘Find out’ and ‘Learnt’</a:t>
                      </a:r>
                      <a:endParaRPr lang="en-US" sz="1400" b="0" i="0" u="none" strike="noStrike" kern="1200" dirty="0">
                        <a:solidFill>
                          <a:schemeClr val="tx2"/>
                        </a:solidFill>
                        <a:latin typeface="+mn-lt"/>
                        <a:ea typeface="+mn-ea"/>
                        <a:cs typeface="+mn-cs"/>
                      </a:endParaRPr>
                    </a:p>
                  </a:txBody>
                  <a:tcPr/>
                </a:tc>
                <a:tc>
                  <a:txBody>
                    <a:bodyPr/>
                    <a:lstStyle/>
                    <a:p>
                      <a:pPr lvl="0">
                        <a:buNone/>
                      </a:pPr>
                      <a:r>
                        <a:rPr lang="en-US" sz="1400" dirty="0">
                          <a:solidFill>
                            <a:schemeClr val="tx2"/>
                          </a:solidFill>
                          <a:latin typeface="+mn-lt"/>
                        </a:rPr>
                        <a:t>5 minutes</a:t>
                      </a:r>
                    </a:p>
                  </a:txBody>
                  <a:tcPr/>
                </a:tc>
                <a:extLst>
                  <a:ext uri="{0D108BD9-81ED-4DB2-BD59-A6C34878D82A}">
                    <a16:rowId xmlns:a16="http://schemas.microsoft.com/office/drawing/2014/main" val="3867073711"/>
                  </a:ext>
                </a:extLst>
              </a:tr>
            </a:tbl>
          </a:graphicData>
        </a:graphic>
      </p:graphicFrame>
      <p:sp>
        <p:nvSpPr>
          <p:cNvPr id="3" name="Title 2">
            <a:extLst>
              <a:ext uri="{FF2B5EF4-FFF2-40B4-BE49-F238E27FC236}">
                <a16:creationId xmlns:a16="http://schemas.microsoft.com/office/drawing/2014/main" id="{BD33BE3F-51F8-59EB-7B60-BCEC2D36651C}"/>
              </a:ext>
            </a:extLst>
          </p:cNvPr>
          <p:cNvSpPr>
            <a:spLocks noGrp="1"/>
          </p:cNvSpPr>
          <p:nvPr>
            <p:ph type="title"/>
          </p:nvPr>
        </p:nvSpPr>
        <p:spPr/>
        <p:txBody>
          <a:bodyPr/>
          <a:lstStyle/>
          <a:p>
            <a:r>
              <a:rPr lang="en-US" dirty="0"/>
              <a:t>Instructions</a:t>
            </a:r>
          </a:p>
        </p:txBody>
      </p:sp>
      <p:sp>
        <p:nvSpPr>
          <p:cNvPr id="4" name="TextBox 3">
            <a:extLst>
              <a:ext uri="{FF2B5EF4-FFF2-40B4-BE49-F238E27FC236}">
                <a16:creationId xmlns:a16="http://schemas.microsoft.com/office/drawing/2014/main" id="{95CE904F-7609-0CE2-17BE-EBD2F1879084}"/>
              </a:ext>
            </a:extLst>
          </p:cNvPr>
          <p:cNvSpPr txBox="1"/>
          <p:nvPr/>
        </p:nvSpPr>
        <p:spPr>
          <a:xfrm>
            <a:off x="476077" y="1370529"/>
            <a:ext cx="1090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The following is a suggested sequence of activities and time allocation. You might want to spend more or less time on specific sections depending on your class and their learning requirements. All resources can be edited to suit your teaching needs.</a:t>
            </a:r>
          </a:p>
        </p:txBody>
      </p:sp>
    </p:spTree>
    <p:extLst>
      <p:ext uri="{BB962C8B-B14F-4D97-AF65-F5344CB8AC3E}">
        <p14:creationId xmlns:p14="http://schemas.microsoft.com/office/powerpoint/2010/main" val="298166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829D82-CED6-7D1B-8B03-C1F3929722C1}"/>
              </a:ext>
            </a:extLst>
          </p:cNvPr>
          <p:cNvSpPr>
            <a:spLocks noGrp="1"/>
          </p:cNvSpPr>
          <p:nvPr>
            <p:ph type="subTitle" idx="1"/>
          </p:nvPr>
        </p:nvSpPr>
        <p:spPr/>
        <p:txBody>
          <a:bodyPr/>
          <a:lstStyle/>
          <a:p>
            <a:r>
              <a:rPr lang="en-AU"/>
              <a:t>Pre-visit lesson</a:t>
            </a:r>
          </a:p>
        </p:txBody>
      </p:sp>
      <p:sp>
        <p:nvSpPr>
          <p:cNvPr id="3" name="Title 2">
            <a:extLst>
              <a:ext uri="{FF2B5EF4-FFF2-40B4-BE49-F238E27FC236}">
                <a16:creationId xmlns:a16="http://schemas.microsoft.com/office/drawing/2014/main" id="{F12A0260-6F89-7C19-2A19-CF3B28830856}"/>
              </a:ext>
            </a:extLst>
          </p:cNvPr>
          <p:cNvSpPr>
            <a:spLocks noGrp="1"/>
          </p:cNvSpPr>
          <p:nvPr>
            <p:ph type="title"/>
          </p:nvPr>
        </p:nvSpPr>
        <p:spPr/>
        <p:txBody>
          <a:bodyPr/>
          <a:lstStyle/>
          <a:p>
            <a:r>
              <a:rPr lang="en-AU"/>
              <a:t>The Future Water Story</a:t>
            </a:r>
          </a:p>
        </p:txBody>
      </p:sp>
      <p:pic>
        <p:nvPicPr>
          <p:cNvPr id="6" name="Picture Placeholder 5" descr="A water droplet falling into a blue and pink surface&#10;&#10;Description automatically generated">
            <a:extLst>
              <a:ext uri="{FF2B5EF4-FFF2-40B4-BE49-F238E27FC236}">
                <a16:creationId xmlns:a16="http://schemas.microsoft.com/office/drawing/2014/main" id="{BBED5C96-C49F-1367-FB27-0464F15070BF}"/>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val="0"/>
              </a:ext>
            </a:extLst>
          </a:blip>
          <a:srcRect l="-4"/>
          <a:stretch/>
        </p:blipFill>
        <p:spPr>
          <a:xfrm>
            <a:off x="1981200" y="0"/>
            <a:ext cx="10210344" cy="2560196"/>
          </a:xfrm>
        </p:spPr>
      </p:pic>
    </p:spTree>
    <p:extLst>
      <p:ext uri="{BB962C8B-B14F-4D97-AF65-F5344CB8AC3E}">
        <p14:creationId xmlns:p14="http://schemas.microsoft.com/office/powerpoint/2010/main" val="214795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1318-73ED-0CA7-1D44-C2A991E9CF86}"/>
              </a:ext>
            </a:extLst>
          </p:cNvPr>
          <p:cNvSpPr>
            <a:spLocks noGrp="1"/>
          </p:cNvSpPr>
          <p:nvPr>
            <p:ph type="title"/>
          </p:nvPr>
        </p:nvSpPr>
        <p:spPr>
          <a:xfrm>
            <a:off x="1306161" y="2194998"/>
            <a:ext cx="10440000" cy="900000"/>
          </a:xfrm>
        </p:spPr>
        <p:txBody>
          <a:bodyPr/>
          <a:lstStyle/>
          <a:p>
            <a:pPr algn="l" fontAlgn="base"/>
            <a:r>
              <a:rPr lang="en-AU">
                <a:latin typeface="VAG Rounded Next Medium"/>
              </a:rPr>
              <a:t>Learning outcomes</a:t>
            </a:r>
            <a:br>
              <a:rPr lang="en-AU"/>
            </a:br>
            <a:endParaRPr lang="en-AU" sz="2000"/>
          </a:p>
        </p:txBody>
      </p:sp>
      <p:sp>
        <p:nvSpPr>
          <p:cNvPr id="4" name="Title 1">
            <a:extLst>
              <a:ext uri="{FF2B5EF4-FFF2-40B4-BE49-F238E27FC236}">
                <a16:creationId xmlns:a16="http://schemas.microsoft.com/office/drawing/2014/main" id="{370B0BD4-26D0-BA16-179E-DEED3E8EB6A0}"/>
              </a:ext>
            </a:extLst>
          </p:cNvPr>
          <p:cNvSpPr txBox="1">
            <a:spLocks/>
          </p:cNvSpPr>
          <p:nvPr/>
        </p:nvSpPr>
        <p:spPr>
          <a:xfrm>
            <a:off x="1306161" y="3985698"/>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marL="342900" indent="-342900" algn="l" fontAlgn="base">
              <a:buFont typeface="Arial"/>
              <a:buChar char="•"/>
            </a:pPr>
            <a:r>
              <a:rPr lang="en-AU" sz="2000">
                <a:latin typeface="VAG Rounded Next Medium"/>
              </a:rPr>
              <a:t>Explain the different methods to overcoming water scarcity; both by reducing demand for water and increasing the supply of water through alternate water sources</a:t>
            </a:r>
            <a:r>
              <a:rPr lang="en-US" sz="2000">
                <a:latin typeface="VAG Rounded Next Medium"/>
              </a:rPr>
              <a:t>​</a:t>
            </a:r>
          </a:p>
          <a:p>
            <a:pPr marL="342900" indent="-342900" algn="l">
              <a:buFont typeface="Arial"/>
              <a:buChar char="•"/>
            </a:pPr>
            <a:r>
              <a:rPr lang="en-AU" sz="2000">
                <a:latin typeface="VAG Rounded Next Medium"/>
              </a:rPr>
              <a:t>Know that water is a scarce resource, and it needs to be managed to ensure water security</a:t>
            </a:r>
            <a:r>
              <a:rPr lang="en-US" sz="2000">
                <a:latin typeface="VAG Rounded Next Medium"/>
              </a:rPr>
              <a:t>​</a:t>
            </a:r>
          </a:p>
          <a:p>
            <a:pPr marL="342900" indent="-342900" algn="l">
              <a:buFont typeface="Arial"/>
              <a:buChar char="•"/>
            </a:pPr>
            <a:r>
              <a:rPr lang="en-AU" sz="2000">
                <a:latin typeface="VAG Rounded Next Medium"/>
              </a:rPr>
              <a:t>Know that the liveability of Melbourne depends on a safe and secure supply of water; as well as treatment of wastewater</a:t>
            </a:r>
            <a:r>
              <a:rPr lang="en-US" sz="2000">
                <a:latin typeface="VAG Rounded Next Medium"/>
              </a:rPr>
              <a:t>​</a:t>
            </a:r>
          </a:p>
          <a:p>
            <a:pPr marL="342900" indent="-342900" algn="l">
              <a:buFont typeface="Arial"/>
              <a:buChar char="•"/>
            </a:pPr>
            <a:r>
              <a:rPr lang="en-AU" sz="2000">
                <a:latin typeface="VAG Rounded Next Medium"/>
              </a:rPr>
              <a:t>Understand that Melbourne's water security will be impacted by climate change</a:t>
            </a:r>
            <a:endParaRPr lang="en-US" sz="2000">
              <a:latin typeface="VAG Rounded Next Medium"/>
            </a:endParaRPr>
          </a:p>
        </p:txBody>
      </p:sp>
    </p:spTree>
    <p:extLst>
      <p:ext uri="{BB962C8B-B14F-4D97-AF65-F5344CB8AC3E}">
        <p14:creationId xmlns:p14="http://schemas.microsoft.com/office/powerpoint/2010/main" val="102744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Preparing for your visit</a:t>
            </a:r>
          </a:p>
        </p:txBody>
      </p:sp>
    </p:spTree>
    <p:extLst>
      <p:ext uri="{BB962C8B-B14F-4D97-AF65-F5344CB8AC3E}">
        <p14:creationId xmlns:p14="http://schemas.microsoft.com/office/powerpoint/2010/main" val="347072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F691D-2E8E-021E-C667-6DF799937019}"/>
              </a:ext>
            </a:extLst>
          </p:cNvPr>
          <p:cNvSpPr>
            <a:spLocks noGrp="1"/>
          </p:cNvSpPr>
          <p:nvPr>
            <p:ph type="title"/>
          </p:nvPr>
        </p:nvSpPr>
        <p:spPr/>
        <p:txBody>
          <a:bodyPr/>
          <a:lstStyle/>
          <a:p>
            <a:r>
              <a:rPr lang="en-US" dirty="0"/>
              <a:t>1.1: Introduction</a:t>
            </a:r>
          </a:p>
        </p:txBody>
      </p:sp>
      <p:sp>
        <p:nvSpPr>
          <p:cNvPr id="4" name="Content Placeholder 3">
            <a:extLst>
              <a:ext uri="{FF2B5EF4-FFF2-40B4-BE49-F238E27FC236}">
                <a16:creationId xmlns:a16="http://schemas.microsoft.com/office/drawing/2014/main" id="{E990B835-3A5F-5304-EEC4-60C4D6C85AA7}"/>
              </a:ext>
            </a:extLst>
          </p:cNvPr>
          <p:cNvSpPr>
            <a:spLocks noGrp="1"/>
          </p:cNvSpPr>
          <p:nvPr>
            <p:ph sz="half" idx="4294967295"/>
          </p:nvPr>
        </p:nvSpPr>
        <p:spPr>
          <a:xfrm>
            <a:off x="0" y="1981200"/>
            <a:ext cx="5400675" cy="3959225"/>
          </a:xfrm>
        </p:spPr>
        <p:txBody>
          <a:bodyPr vert="horz" lIns="0" tIns="0" rIns="0" bIns="0" rtlCol="0" anchor="t">
            <a:noAutofit/>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68CDABF1-F2D4-99E1-F779-00D438AE92E9}"/>
              </a:ext>
            </a:extLst>
          </p:cNvPr>
          <p:cNvSpPr txBox="1"/>
          <p:nvPr/>
        </p:nvSpPr>
        <p:spPr>
          <a:xfrm>
            <a:off x="306670" y="3140891"/>
            <a:ext cx="46780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356690"/>
                </a:solidFill>
              </a:rPr>
              <a:t>How do we make the use of water in Melbourne sustainable?</a:t>
            </a:r>
          </a:p>
        </p:txBody>
      </p:sp>
      <p:pic>
        <p:nvPicPr>
          <p:cNvPr id="23" name="Picture Placeholder 22" descr="A aerial view of a city&#10;&#10;Description automatically generated">
            <a:extLst>
              <a:ext uri="{FF2B5EF4-FFF2-40B4-BE49-F238E27FC236}">
                <a16:creationId xmlns:a16="http://schemas.microsoft.com/office/drawing/2014/main" id="{53634959-F02D-D500-88BD-366419B8161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035" b="4035"/>
          <a:stretch>
            <a:fillRect/>
          </a:stretch>
        </p:blipFill>
        <p:spPr>
          <a:xfrm>
            <a:off x="5291138" y="1887538"/>
            <a:ext cx="6326187" cy="4356100"/>
          </a:xfrm>
        </p:spPr>
      </p:pic>
    </p:spTree>
    <p:extLst>
      <p:ext uri="{BB962C8B-B14F-4D97-AF65-F5344CB8AC3E}">
        <p14:creationId xmlns:p14="http://schemas.microsoft.com/office/powerpoint/2010/main" val="2508332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a:xfrm>
            <a:off x="602031" y="274868"/>
            <a:ext cx="10440000" cy="900000"/>
          </a:xfrm>
        </p:spPr>
        <p:txBody>
          <a:bodyPr anchor="ctr">
            <a:normAutofit/>
          </a:bodyPr>
          <a:lstStyle/>
          <a:p>
            <a:r>
              <a:rPr lang="en-AU" dirty="0"/>
              <a:t>1.2: Future Water Story – introducing the challenge &amp; teams!</a:t>
            </a:r>
          </a:p>
        </p:txBody>
      </p:sp>
      <p:pic>
        <p:nvPicPr>
          <p:cNvPr id="5" name="Online Media 4" title="Future Water Story-Introduction">
            <a:hlinkClick r:id="" action="ppaction://media"/>
            <a:extLst>
              <a:ext uri="{FF2B5EF4-FFF2-40B4-BE49-F238E27FC236}">
                <a16:creationId xmlns:a16="http://schemas.microsoft.com/office/drawing/2014/main" id="{135FF5A3-0FD9-FBF0-0017-B33E147AA492}"/>
              </a:ext>
            </a:extLst>
          </p:cNvPr>
          <p:cNvPicPr>
            <a:picLocks noRot="1" noChangeAspect="1"/>
          </p:cNvPicPr>
          <p:nvPr>
            <a:videoFile r:link="rId1"/>
          </p:nvPr>
        </p:nvPicPr>
        <p:blipFill>
          <a:blip r:embed="rId4"/>
          <a:stretch>
            <a:fillRect/>
          </a:stretch>
        </p:blipFill>
        <p:spPr>
          <a:xfrm>
            <a:off x="2237396" y="1888067"/>
            <a:ext cx="7744000" cy="4356000"/>
          </a:xfrm>
          <a:prstGeom prst="roundRect">
            <a:avLst>
              <a:gd name="adj" fmla="val 2673"/>
            </a:avLst>
          </a:prstGeom>
          <a:noFill/>
        </p:spPr>
      </p:pic>
    </p:spTree>
    <p:extLst>
      <p:ext uri="{BB962C8B-B14F-4D97-AF65-F5344CB8AC3E}">
        <p14:creationId xmlns:p14="http://schemas.microsoft.com/office/powerpoint/2010/main" val="17814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p:txBody>
          <a:bodyPr anchor="ctr">
            <a:normAutofit/>
          </a:bodyPr>
          <a:lstStyle/>
          <a:p>
            <a:r>
              <a:rPr lang="en-AU" dirty="0"/>
              <a:t>1.3: Future Water Story – the teams!</a:t>
            </a:r>
          </a:p>
        </p:txBody>
      </p:sp>
      <p:pic>
        <p:nvPicPr>
          <p:cNvPr id="4" name="Picture 3" descr="A group of circular logos&#10;&#10;Description automatically generated">
            <a:extLst>
              <a:ext uri="{FF2B5EF4-FFF2-40B4-BE49-F238E27FC236}">
                <a16:creationId xmlns:a16="http://schemas.microsoft.com/office/drawing/2014/main" id="{2DA40F95-9766-6B12-2C90-9E7ED8A35396}"/>
              </a:ext>
            </a:extLst>
          </p:cNvPr>
          <p:cNvPicPr>
            <a:picLocks noChangeAspect="1"/>
          </p:cNvPicPr>
          <p:nvPr/>
        </p:nvPicPr>
        <p:blipFill>
          <a:blip r:embed="rId3"/>
          <a:stretch>
            <a:fillRect/>
          </a:stretch>
        </p:blipFill>
        <p:spPr>
          <a:xfrm>
            <a:off x="3122031" y="2006327"/>
            <a:ext cx="5400000" cy="4279499"/>
          </a:xfrm>
          <a:prstGeom prst="roundRect">
            <a:avLst>
              <a:gd name="adj" fmla="val 3353"/>
            </a:avLst>
          </a:prstGeom>
          <a:noFill/>
        </p:spPr>
      </p:pic>
    </p:spTree>
    <p:extLst>
      <p:ext uri="{BB962C8B-B14F-4D97-AF65-F5344CB8AC3E}">
        <p14:creationId xmlns:p14="http://schemas.microsoft.com/office/powerpoint/2010/main" val="3939065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6F15D8-A1D5-AFA5-D503-9F349EB80B6A}"/>
              </a:ext>
            </a:extLst>
          </p:cNvPr>
          <p:cNvSpPr>
            <a:spLocks noGrp="1"/>
          </p:cNvSpPr>
          <p:nvPr>
            <p:ph type="title"/>
          </p:nvPr>
        </p:nvSpPr>
        <p:spPr/>
        <p:txBody>
          <a:bodyPr/>
          <a:lstStyle/>
          <a:p>
            <a:r>
              <a:rPr lang="en-AU" dirty="0"/>
              <a:t>1.4: Quiz</a:t>
            </a:r>
          </a:p>
        </p:txBody>
      </p:sp>
      <p:pic>
        <p:nvPicPr>
          <p:cNvPr id="1026" name="Picture 2">
            <a:hlinkClick r:id="rId3"/>
            <a:extLst>
              <a:ext uri="{FF2B5EF4-FFF2-40B4-BE49-F238E27FC236}">
                <a16:creationId xmlns:a16="http://schemas.microsoft.com/office/drawing/2014/main" id="{338C882D-7523-B488-F7D6-AA9E037BB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337" y="2257727"/>
            <a:ext cx="7341326" cy="352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41800"/>
      </p:ext>
    </p:extLst>
  </p:cSld>
  <p:clrMapOvr>
    <a:masterClrMapping/>
  </p:clrMapOvr>
</p:sld>
</file>

<file path=ppt/theme/theme1.xml><?xml version="1.0" encoding="utf-8"?>
<a:theme xmlns:a="http://schemas.openxmlformats.org/drawingml/2006/main" name="Melbourne Water">
  <a:themeElements>
    <a:clrScheme name="Melbourne Water">
      <a:dk1>
        <a:sysClr val="windowText" lastClr="000000"/>
      </a:dk1>
      <a:lt1>
        <a:sysClr val="window" lastClr="FFFFFF"/>
      </a:lt1>
      <a:dk2>
        <a:srgbClr val="1B3751"/>
      </a:dk2>
      <a:lt2>
        <a:srgbClr val="FFFFFF"/>
      </a:lt2>
      <a:accent1>
        <a:srgbClr val="809DC4"/>
      </a:accent1>
      <a:accent2>
        <a:srgbClr val="356690"/>
      </a:accent2>
      <a:accent3>
        <a:srgbClr val="4B8080"/>
      </a:accent3>
      <a:accent4>
        <a:srgbClr val="E5A000"/>
      </a:accent4>
      <a:accent5>
        <a:srgbClr val="C15727"/>
      </a:accent5>
      <a:accent6>
        <a:srgbClr val="D87D6E"/>
      </a:accent6>
      <a:hlink>
        <a:srgbClr val="356690"/>
      </a:hlink>
      <a:folHlink>
        <a:srgbClr val="356690"/>
      </a:folHlink>
    </a:clrScheme>
    <a:fontScheme name="Melbourne Water">
      <a:majorFont>
        <a:latin typeface="VAG Rounded Next Semibold"/>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bourne Water-PowerPoint template.potx" id="{D1F05F05-1EDA-472A-A648-3B3A7270A24F}" vid="{A297049E-3791-4B65-8B9A-83DBC9F46F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f4be49-0b6f-43fb-9fd0-e026870d021e">
      <Terms xmlns="http://schemas.microsoft.com/office/infopath/2007/PartnerControls"/>
    </lcf76f155ced4ddcb4097134ff3c332f>
    <TaxCatchAll xmlns="8abf1876-902b-4d67-ae96-f70d0d2c9d9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7C90B357CBB44F8826BFC627DEA276" ma:contentTypeVersion="18" ma:contentTypeDescription="Create a new document." ma:contentTypeScope="" ma:versionID="f905201c4721b611fd47a9ad9ba66503">
  <xsd:schema xmlns:xsd="http://www.w3.org/2001/XMLSchema" xmlns:xs="http://www.w3.org/2001/XMLSchema" xmlns:p="http://schemas.microsoft.com/office/2006/metadata/properties" xmlns:ns2="85f4be49-0b6f-43fb-9fd0-e026870d021e" xmlns:ns3="8abf1876-902b-4d67-ae96-f70d0d2c9d92" targetNamespace="http://schemas.microsoft.com/office/2006/metadata/properties" ma:root="true" ma:fieldsID="dcafa586dcc17cbd8a38fc092c65a0a4" ns2:_="" ns3:_="">
    <xsd:import namespace="85f4be49-0b6f-43fb-9fd0-e026870d021e"/>
    <xsd:import namespace="8abf1876-902b-4d67-ae96-f70d0d2c9d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4be49-0b6f-43fb-9fd0-e026870d0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cd3dfc-bda3-408c-b55f-d8b2e2a7c8d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bf1876-902b-4d67-ae96-f70d0d2c9d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a14e76d-4ac7-486e-80ce-5198db376cb5}" ma:internalName="TaxCatchAll" ma:showField="CatchAllData" ma:web="8abf1876-902b-4d67-ae96-f70d0d2c9d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F58E70-4B44-498D-B0D6-10B2566BA575}">
  <ds:schemaRefs>
    <ds:schemaRef ds:uri="http://schemas.microsoft.com/office/2006/documentManagement/types"/>
    <ds:schemaRef ds:uri="http://purl.org/dc/terms/"/>
    <ds:schemaRef ds:uri="http://purl.org/dc/elements/1.1/"/>
    <ds:schemaRef ds:uri="http://www.w3.org/XML/1998/namespace"/>
    <ds:schemaRef ds:uri="8abf1876-902b-4d67-ae96-f70d0d2c9d92"/>
    <ds:schemaRef ds:uri="85f4be49-0b6f-43fb-9fd0-e026870d021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2B84397-0EB1-4EE1-B1A0-9CF65EFFC5AE}">
  <ds:schemaRefs>
    <ds:schemaRef ds:uri="http://schemas.microsoft.com/sharepoint/v3/contenttype/forms"/>
  </ds:schemaRefs>
</ds:datastoreItem>
</file>

<file path=customXml/itemProps3.xml><?xml version="1.0" encoding="utf-8"?>
<ds:datastoreItem xmlns:ds="http://schemas.openxmlformats.org/officeDocument/2006/customXml" ds:itemID="{F5935CA6-6518-459E-AAEA-AC5CF4DD3BEA}">
  <ds:schemaRefs>
    <ds:schemaRef ds:uri="85f4be49-0b6f-43fb-9fd0-e026870d021e"/>
    <ds:schemaRef ds:uri="8abf1876-902b-4d67-ae96-f70d0d2c9d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Melbourne Water-PowerPoint template</Template>
  <TotalTime>722</TotalTime>
  <Words>2449</Words>
  <Application>Microsoft Office PowerPoint</Application>
  <PresentationFormat>Widescreen</PresentationFormat>
  <Paragraphs>295</Paragraphs>
  <Slides>19</Slides>
  <Notes>16</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Aptos</vt:lpstr>
      <vt:lpstr>Arial</vt:lpstr>
      <vt:lpstr>Arial,Sans-Serif</vt:lpstr>
      <vt:lpstr>Bliss Pro</vt:lpstr>
      <vt:lpstr>Calibri</vt:lpstr>
      <vt:lpstr>montserratlight</vt:lpstr>
      <vt:lpstr>Roboto</vt:lpstr>
      <vt:lpstr>Segoe UI</vt:lpstr>
      <vt:lpstr>VAG Rounded Next</vt:lpstr>
      <vt:lpstr>VAG Rounded Next Medium</vt:lpstr>
      <vt:lpstr>VAG Rounded Next Semibold</vt:lpstr>
      <vt:lpstr>Verdana</vt:lpstr>
      <vt:lpstr>Melbourne Water</vt:lpstr>
      <vt:lpstr>1. Teacher Instructions</vt:lpstr>
      <vt:lpstr>Instructions</vt:lpstr>
      <vt:lpstr>The Future Water Story</vt:lpstr>
      <vt:lpstr>Learning outcomes </vt:lpstr>
      <vt:lpstr>Preparing for your visit</vt:lpstr>
      <vt:lpstr>1.1: Introduction</vt:lpstr>
      <vt:lpstr>1.2: Future Water Story – introducing the challenge &amp; teams!</vt:lpstr>
      <vt:lpstr>1.3: Future Water Story – the teams!</vt:lpstr>
      <vt:lpstr>1.4: Quiz</vt:lpstr>
      <vt:lpstr>Key knowledge</vt:lpstr>
      <vt:lpstr>1.5: Water supply catchments</vt:lpstr>
      <vt:lpstr>1.6: Melbourne’s water supply system</vt:lpstr>
      <vt:lpstr>1.7: Sewage</vt:lpstr>
      <vt:lpstr>1.8: Water Scarcity</vt:lpstr>
      <vt:lpstr>1.9: Securing our water supply</vt:lpstr>
      <vt:lpstr>1.10: Sustainability</vt:lpstr>
      <vt:lpstr>1.11: ‘Know’, ‘Find out’ and ‘Learnt’</vt:lpstr>
      <vt:lpstr>Are you ready for the  Future Water Story?</vt:lpstr>
      <vt:lpstr>Curriculum links</vt:lpstr>
    </vt:vector>
  </TitlesOfParts>
  <Company>Melbourne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Water Story</dc:title>
  <dc:creator>Marita Tripp</dc:creator>
  <cp:lastModifiedBy>Marita Tripp</cp:lastModifiedBy>
  <cp:revision>362</cp:revision>
  <dcterms:created xsi:type="dcterms:W3CDTF">2024-09-30T04:15:00Z</dcterms:created>
  <dcterms:modified xsi:type="dcterms:W3CDTF">2025-02-13T22:51:06Z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0x010100757C90B357CBB44F8826BFC627DEA276</vt:lpwstr>
  </property>
  <property fmtid="{D5CDD505-2E9C-101B-9397-08002B2CF9AE}" pid="3" name="MediaServiceImageTags">
    <vt:lpwstr/>
  </property>
  <property fmtid="{D5CDD505-2E9C-101B-9397-08002B2CF9AE}" pid="4" name="MSIP_Label_8d1a0ea4-6344-45fe-bd17-9bfc2ab6afb4_Enabled">
    <vt:lpwstr>true</vt:lpwstr>
  </property>
  <property fmtid="{D5CDD505-2E9C-101B-9397-08002B2CF9AE}" pid="5" name="MSIP_Label_8d1a0ea4-6344-45fe-bd17-9bfc2ab6afb4_SetDate">
    <vt:lpwstr>2024-11-05T22:51:06Z</vt:lpwstr>
  </property>
  <property fmtid="{D5CDD505-2E9C-101B-9397-08002B2CF9AE}" pid="6" name="MSIP_Label_8d1a0ea4-6344-45fe-bd17-9bfc2ab6afb4_Method">
    <vt:lpwstr>Standard</vt:lpwstr>
  </property>
  <property fmtid="{D5CDD505-2E9C-101B-9397-08002B2CF9AE}" pid="7" name="MSIP_Label_8d1a0ea4-6344-45fe-bd17-9bfc2ab6afb4_Name">
    <vt:lpwstr>OFFICIAL</vt:lpwstr>
  </property>
  <property fmtid="{D5CDD505-2E9C-101B-9397-08002B2CF9AE}" pid="8" name="MSIP_Label_8d1a0ea4-6344-45fe-bd17-9bfc2ab6afb4_SiteId">
    <vt:lpwstr>fe26127b-78ee-42c7-803e-4d67c0488cf9</vt:lpwstr>
  </property>
  <property fmtid="{D5CDD505-2E9C-101B-9397-08002B2CF9AE}" pid="9" name="MSIP_Label_8d1a0ea4-6344-45fe-bd17-9bfc2ab6afb4_ActionId">
    <vt:lpwstr>ca418db4-2269-4171-a45e-8e30e069cba3</vt:lpwstr>
  </property>
  <property fmtid="{D5CDD505-2E9C-101B-9397-08002B2CF9AE}" pid="10" name="MSIP_Label_8d1a0ea4-6344-45fe-bd17-9bfc2ab6afb4_ContentBits">
    <vt:lpwstr>1</vt:lpwstr>
  </property>
</Properties>
</file>